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69" r:id="rId1"/>
    <p:sldMasterId id="2147484287" r:id="rId2"/>
  </p:sldMasterIdLst>
  <p:notesMasterIdLst>
    <p:notesMasterId r:id="rId29"/>
  </p:notesMasterIdLst>
  <p:handoutMasterIdLst>
    <p:handoutMasterId r:id="rId30"/>
  </p:handoutMasterIdLst>
  <p:sldIdLst>
    <p:sldId id="836" r:id="rId3"/>
    <p:sldId id="1039" r:id="rId4"/>
    <p:sldId id="1040" r:id="rId5"/>
    <p:sldId id="1041" r:id="rId6"/>
    <p:sldId id="1057" r:id="rId7"/>
    <p:sldId id="1054" r:id="rId8"/>
    <p:sldId id="1050" r:id="rId9"/>
    <p:sldId id="1051" r:id="rId10"/>
    <p:sldId id="1058" r:id="rId11"/>
    <p:sldId id="1043" r:id="rId12"/>
    <p:sldId id="1028" r:id="rId13"/>
    <p:sldId id="1042" r:id="rId14"/>
    <p:sldId id="1045" r:id="rId15"/>
    <p:sldId id="1046" r:id="rId16"/>
    <p:sldId id="1055" r:id="rId17"/>
    <p:sldId id="1047" r:id="rId18"/>
    <p:sldId id="1029" r:id="rId19"/>
    <p:sldId id="1056" r:id="rId20"/>
    <p:sldId id="1048" r:id="rId21"/>
    <p:sldId id="1032" r:id="rId22"/>
    <p:sldId id="1030" r:id="rId23"/>
    <p:sldId id="1033" r:id="rId24"/>
    <p:sldId id="1034" r:id="rId25"/>
    <p:sldId id="1035" r:id="rId26"/>
    <p:sldId id="1036" r:id="rId27"/>
    <p:sldId id="1037" r:id="rId28"/>
  </p:sldIdLst>
  <p:sldSz cx="9144000" cy="6858000" type="letter"/>
  <p:notesSz cx="7010400" cy="9296400"/>
  <p:defaultTextStyle>
    <a:defPPr>
      <a:defRPr lang="es-ES"/>
    </a:defPPr>
    <a:lvl1pPr algn="ctr" rtl="0" fontAlgn="base">
      <a:spcBef>
        <a:spcPct val="0"/>
      </a:spcBef>
      <a:spcAft>
        <a:spcPct val="0"/>
      </a:spcAft>
      <a:defRPr sz="2000" b="1" kern="1200">
        <a:solidFill>
          <a:schemeClr val="tx1"/>
        </a:solidFill>
        <a:latin typeface="Arial" panose="020B0604020202020204" pitchFamily="34" charset="0"/>
        <a:ea typeface="+mn-ea"/>
        <a:cs typeface="+mn-cs"/>
      </a:defRPr>
    </a:lvl1pPr>
    <a:lvl2pPr marL="457200" algn="ctr" rtl="0" fontAlgn="base">
      <a:spcBef>
        <a:spcPct val="0"/>
      </a:spcBef>
      <a:spcAft>
        <a:spcPct val="0"/>
      </a:spcAft>
      <a:defRPr sz="2000" b="1" kern="1200">
        <a:solidFill>
          <a:schemeClr val="tx1"/>
        </a:solidFill>
        <a:latin typeface="Arial" panose="020B0604020202020204" pitchFamily="34" charset="0"/>
        <a:ea typeface="+mn-ea"/>
        <a:cs typeface="+mn-cs"/>
      </a:defRPr>
    </a:lvl2pPr>
    <a:lvl3pPr marL="914400" algn="ctr" rtl="0" fontAlgn="base">
      <a:spcBef>
        <a:spcPct val="0"/>
      </a:spcBef>
      <a:spcAft>
        <a:spcPct val="0"/>
      </a:spcAft>
      <a:defRPr sz="2000" b="1" kern="1200">
        <a:solidFill>
          <a:schemeClr val="tx1"/>
        </a:solidFill>
        <a:latin typeface="Arial" panose="020B0604020202020204" pitchFamily="34" charset="0"/>
        <a:ea typeface="+mn-ea"/>
        <a:cs typeface="+mn-cs"/>
      </a:defRPr>
    </a:lvl3pPr>
    <a:lvl4pPr marL="1371600" algn="ctr" rtl="0" fontAlgn="base">
      <a:spcBef>
        <a:spcPct val="0"/>
      </a:spcBef>
      <a:spcAft>
        <a:spcPct val="0"/>
      </a:spcAft>
      <a:defRPr sz="2000" b="1" kern="1200">
        <a:solidFill>
          <a:schemeClr val="tx1"/>
        </a:solidFill>
        <a:latin typeface="Arial" panose="020B0604020202020204" pitchFamily="34" charset="0"/>
        <a:ea typeface="+mn-ea"/>
        <a:cs typeface="+mn-cs"/>
      </a:defRPr>
    </a:lvl4pPr>
    <a:lvl5pPr marL="1828800" algn="ctr" rtl="0" fontAlgn="base">
      <a:spcBef>
        <a:spcPct val="0"/>
      </a:spcBef>
      <a:spcAft>
        <a:spcPct val="0"/>
      </a:spcAft>
      <a:defRPr sz="2000" b="1" kern="1200">
        <a:solidFill>
          <a:schemeClr val="tx1"/>
        </a:solidFill>
        <a:latin typeface="Arial" panose="020B0604020202020204" pitchFamily="34" charset="0"/>
        <a:ea typeface="+mn-ea"/>
        <a:cs typeface="+mn-cs"/>
      </a:defRPr>
    </a:lvl5pPr>
    <a:lvl6pPr marL="2286000" algn="l" defTabSz="914400" rtl="0" eaLnBrk="1" latinLnBrk="0" hangingPunct="1">
      <a:defRPr sz="2000" b="1" kern="1200">
        <a:solidFill>
          <a:schemeClr val="tx1"/>
        </a:solidFill>
        <a:latin typeface="Arial" panose="020B0604020202020204" pitchFamily="34" charset="0"/>
        <a:ea typeface="+mn-ea"/>
        <a:cs typeface="+mn-cs"/>
      </a:defRPr>
    </a:lvl6pPr>
    <a:lvl7pPr marL="2743200" algn="l" defTabSz="914400" rtl="0" eaLnBrk="1" latinLnBrk="0" hangingPunct="1">
      <a:defRPr sz="2000" b="1" kern="1200">
        <a:solidFill>
          <a:schemeClr val="tx1"/>
        </a:solidFill>
        <a:latin typeface="Arial" panose="020B0604020202020204" pitchFamily="34" charset="0"/>
        <a:ea typeface="+mn-ea"/>
        <a:cs typeface="+mn-cs"/>
      </a:defRPr>
    </a:lvl7pPr>
    <a:lvl8pPr marL="3200400" algn="l" defTabSz="914400" rtl="0" eaLnBrk="1" latinLnBrk="0" hangingPunct="1">
      <a:defRPr sz="2000" b="1" kern="1200">
        <a:solidFill>
          <a:schemeClr val="tx1"/>
        </a:solidFill>
        <a:latin typeface="Arial" panose="020B0604020202020204" pitchFamily="34" charset="0"/>
        <a:ea typeface="+mn-ea"/>
        <a:cs typeface="+mn-cs"/>
      </a:defRPr>
    </a:lvl8pPr>
    <a:lvl9pPr marL="3657600" algn="l" defTabSz="914400" rtl="0" eaLnBrk="1" latinLnBrk="0" hangingPunct="1">
      <a:defRPr sz="2000"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3838"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4444"/>
    <a:srgbClr val="007635"/>
    <a:srgbClr val="551929"/>
    <a:srgbClr val="660033"/>
    <a:srgbClr val="885E6A"/>
    <a:srgbClr val="57063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99" autoAdjust="0"/>
    <p:restoredTop sz="91272" autoAdjust="0"/>
  </p:normalViewPr>
  <p:slideViewPr>
    <p:cSldViewPr>
      <p:cViewPr>
        <p:scale>
          <a:sx n="70" d="100"/>
          <a:sy n="70" d="100"/>
        </p:scale>
        <p:origin x="1260" y="-84"/>
      </p:cViewPr>
      <p:guideLst>
        <p:guide orient="horz" pos="3838"/>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3" d="100"/>
          <a:sy n="53" d="100"/>
        </p:scale>
        <p:origin x="-1842" y="-90"/>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6E44ED-EEE5-42F0-AAC4-C2D9E231EC94}" type="doc">
      <dgm:prSet loTypeId="urn:microsoft.com/office/officeart/2005/8/layout/venn1" loCatId="relationship" qsTypeId="urn:microsoft.com/office/officeart/2005/8/quickstyle/simple1" qsCatId="simple" csTypeId="urn:microsoft.com/office/officeart/2005/8/colors/accent1_2" csCatId="accent1"/>
      <dgm:spPr/>
    </dgm:pt>
    <dgm:pt modelId="{CFBABF36-33F9-4E76-883A-25FCA75E44CA}">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rPr>
            <a:t>Norma</a:t>
          </a:r>
        </a:p>
      </dgm:t>
    </dgm:pt>
    <dgm:pt modelId="{B1D4F66E-12A2-459C-94AB-D6CEC94BAE66}" type="parTrans" cxnId="{51C6B5A4-0EB0-4721-AF0B-85E30BE78D43}">
      <dgm:prSet/>
      <dgm:spPr/>
    </dgm:pt>
    <dgm:pt modelId="{B0E60D48-99DD-4A30-82BF-6DBDFD8D8191}" type="sibTrans" cxnId="{51C6B5A4-0EB0-4721-AF0B-85E30BE78D43}">
      <dgm:prSet/>
      <dgm:spPr/>
    </dgm:pt>
    <dgm:pt modelId="{2222EFE2-B093-471E-B18B-87AFAC94D6E0}">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rPr>
            <a:t>Enunciado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rPr>
            <a:t>Normativo</a:t>
          </a:r>
        </a:p>
      </dgm:t>
    </dgm:pt>
    <dgm:pt modelId="{A2E6981D-6F24-4D0B-ABCC-372D371E4210}" type="parTrans" cxnId="{6EC71C01-A603-4F53-A479-87476B12A07E}">
      <dgm:prSet/>
      <dgm:spPr/>
    </dgm:pt>
    <dgm:pt modelId="{556A8732-A2BC-449E-99FF-8428591CAC46}" type="sibTrans" cxnId="{6EC71C01-A603-4F53-A479-87476B12A07E}">
      <dgm:prSet/>
      <dgm:spPr/>
    </dgm:pt>
    <dgm:pt modelId="{87D104AA-CD79-4370-9371-2DCD507FDB29}">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b="1" i="0" u="none" strike="noStrike" cap="none" normalizeH="0" baseline="0" smtClean="0">
              <a:ln>
                <a:noFill/>
              </a:ln>
              <a:solidFill>
                <a:schemeClr val="tx1"/>
              </a:solidFill>
              <a:effectLst>
                <a:outerShdw blurRad="38100" dist="38100" dir="2700000" algn="tl">
                  <a:srgbClr val="C0C0C0"/>
                </a:outerShdw>
              </a:effectLst>
              <a:latin typeface="Arial" panose="020B0604020202020204" pitchFamily="34" charset="0"/>
            </a:rPr>
            <a:t>Aplicación</a:t>
          </a:r>
        </a:p>
      </dgm:t>
    </dgm:pt>
    <dgm:pt modelId="{B01B3484-892E-4A3E-87FB-2FFF37779224}" type="parTrans" cxnId="{533B81BB-34E8-4D45-84AC-F8CAD61FC653}">
      <dgm:prSet/>
      <dgm:spPr/>
    </dgm:pt>
    <dgm:pt modelId="{0C2CB116-A473-47F0-B5EB-D23DD54382A4}" type="sibTrans" cxnId="{533B81BB-34E8-4D45-84AC-F8CAD61FC653}">
      <dgm:prSet/>
      <dgm:spPr/>
    </dgm:pt>
    <dgm:pt modelId="{EF91621B-E3E6-49DA-8982-00EDED66D68D}" type="pres">
      <dgm:prSet presAssocID="{5A6E44ED-EEE5-42F0-AAC4-C2D9E231EC94}" presName="compositeShape" presStyleCnt="0">
        <dgm:presLayoutVars>
          <dgm:chMax val="7"/>
          <dgm:dir/>
          <dgm:resizeHandles val="exact"/>
        </dgm:presLayoutVars>
      </dgm:prSet>
      <dgm:spPr/>
    </dgm:pt>
    <dgm:pt modelId="{8E96AE18-7ADF-4D21-88E3-982AE2365F5E}" type="pres">
      <dgm:prSet presAssocID="{CFBABF36-33F9-4E76-883A-25FCA75E44CA}" presName="circ1" presStyleLbl="vennNode1" presStyleIdx="0" presStyleCnt="3"/>
      <dgm:spPr/>
      <dgm:t>
        <a:bodyPr/>
        <a:lstStyle/>
        <a:p>
          <a:endParaRPr lang="es-ES"/>
        </a:p>
      </dgm:t>
    </dgm:pt>
    <dgm:pt modelId="{A094108D-B222-443D-B718-95A3D721AAF8}" type="pres">
      <dgm:prSet presAssocID="{CFBABF36-33F9-4E76-883A-25FCA75E44CA}" presName="circ1Tx" presStyleLbl="revTx" presStyleIdx="0" presStyleCnt="0">
        <dgm:presLayoutVars>
          <dgm:chMax val="0"/>
          <dgm:chPref val="0"/>
          <dgm:bulletEnabled val="1"/>
        </dgm:presLayoutVars>
      </dgm:prSet>
      <dgm:spPr/>
      <dgm:t>
        <a:bodyPr/>
        <a:lstStyle/>
        <a:p>
          <a:endParaRPr lang="es-ES"/>
        </a:p>
      </dgm:t>
    </dgm:pt>
    <dgm:pt modelId="{4C402229-1EE6-4A9C-B7EB-89DA0B22B663}" type="pres">
      <dgm:prSet presAssocID="{2222EFE2-B093-471E-B18B-87AFAC94D6E0}" presName="circ2" presStyleLbl="vennNode1" presStyleIdx="1" presStyleCnt="3"/>
      <dgm:spPr/>
      <dgm:t>
        <a:bodyPr/>
        <a:lstStyle/>
        <a:p>
          <a:endParaRPr lang="es-ES"/>
        </a:p>
      </dgm:t>
    </dgm:pt>
    <dgm:pt modelId="{87446FE4-3F58-44F5-9C04-6BE835BDF6DF}" type="pres">
      <dgm:prSet presAssocID="{2222EFE2-B093-471E-B18B-87AFAC94D6E0}" presName="circ2Tx" presStyleLbl="revTx" presStyleIdx="0" presStyleCnt="0">
        <dgm:presLayoutVars>
          <dgm:chMax val="0"/>
          <dgm:chPref val="0"/>
          <dgm:bulletEnabled val="1"/>
        </dgm:presLayoutVars>
      </dgm:prSet>
      <dgm:spPr/>
      <dgm:t>
        <a:bodyPr/>
        <a:lstStyle/>
        <a:p>
          <a:endParaRPr lang="es-ES"/>
        </a:p>
      </dgm:t>
    </dgm:pt>
    <dgm:pt modelId="{C98631E5-2240-4420-A31C-237E54BAB131}" type="pres">
      <dgm:prSet presAssocID="{87D104AA-CD79-4370-9371-2DCD507FDB29}" presName="circ3" presStyleLbl="vennNode1" presStyleIdx="2" presStyleCnt="3"/>
      <dgm:spPr/>
      <dgm:t>
        <a:bodyPr/>
        <a:lstStyle/>
        <a:p>
          <a:endParaRPr lang="es-ES"/>
        </a:p>
      </dgm:t>
    </dgm:pt>
    <dgm:pt modelId="{4E4BAF6D-434B-4C09-9DB0-78E6BA843886}" type="pres">
      <dgm:prSet presAssocID="{87D104AA-CD79-4370-9371-2DCD507FDB29}" presName="circ3Tx" presStyleLbl="revTx" presStyleIdx="0" presStyleCnt="0">
        <dgm:presLayoutVars>
          <dgm:chMax val="0"/>
          <dgm:chPref val="0"/>
          <dgm:bulletEnabled val="1"/>
        </dgm:presLayoutVars>
      </dgm:prSet>
      <dgm:spPr/>
      <dgm:t>
        <a:bodyPr/>
        <a:lstStyle/>
        <a:p>
          <a:endParaRPr lang="es-ES"/>
        </a:p>
      </dgm:t>
    </dgm:pt>
  </dgm:ptLst>
  <dgm:cxnLst>
    <dgm:cxn modelId="{51C6B5A4-0EB0-4721-AF0B-85E30BE78D43}" srcId="{5A6E44ED-EEE5-42F0-AAC4-C2D9E231EC94}" destId="{CFBABF36-33F9-4E76-883A-25FCA75E44CA}" srcOrd="0" destOrd="0" parTransId="{B1D4F66E-12A2-459C-94AB-D6CEC94BAE66}" sibTransId="{B0E60D48-99DD-4A30-82BF-6DBDFD8D8191}"/>
    <dgm:cxn modelId="{D636E4F1-ECCA-4918-B0F7-EC9B93BD7370}" type="presOf" srcId="{CFBABF36-33F9-4E76-883A-25FCA75E44CA}" destId="{8E96AE18-7ADF-4D21-88E3-982AE2365F5E}" srcOrd="0" destOrd="0" presId="urn:microsoft.com/office/officeart/2005/8/layout/venn1"/>
    <dgm:cxn modelId="{7F665FCE-ECFA-47DF-BF4F-EB545CF5808D}" type="presOf" srcId="{5A6E44ED-EEE5-42F0-AAC4-C2D9E231EC94}" destId="{EF91621B-E3E6-49DA-8982-00EDED66D68D}" srcOrd="0" destOrd="0" presId="urn:microsoft.com/office/officeart/2005/8/layout/venn1"/>
    <dgm:cxn modelId="{533B81BB-34E8-4D45-84AC-F8CAD61FC653}" srcId="{5A6E44ED-EEE5-42F0-AAC4-C2D9E231EC94}" destId="{87D104AA-CD79-4370-9371-2DCD507FDB29}" srcOrd="2" destOrd="0" parTransId="{B01B3484-892E-4A3E-87FB-2FFF37779224}" sibTransId="{0C2CB116-A473-47F0-B5EB-D23DD54382A4}"/>
    <dgm:cxn modelId="{0F4B2C37-2E56-42F0-A052-0C51897E9328}" type="presOf" srcId="{87D104AA-CD79-4370-9371-2DCD507FDB29}" destId="{4E4BAF6D-434B-4C09-9DB0-78E6BA843886}" srcOrd="1" destOrd="0" presId="urn:microsoft.com/office/officeart/2005/8/layout/venn1"/>
    <dgm:cxn modelId="{9E4014A9-2BBA-4796-B19B-2B9B3E88E4FF}" type="presOf" srcId="{2222EFE2-B093-471E-B18B-87AFAC94D6E0}" destId="{4C402229-1EE6-4A9C-B7EB-89DA0B22B663}" srcOrd="0" destOrd="0" presId="urn:microsoft.com/office/officeart/2005/8/layout/venn1"/>
    <dgm:cxn modelId="{6A1B9262-4803-419C-98CD-FA6E9A07139F}" type="presOf" srcId="{87D104AA-CD79-4370-9371-2DCD507FDB29}" destId="{C98631E5-2240-4420-A31C-237E54BAB131}" srcOrd="0" destOrd="0" presId="urn:microsoft.com/office/officeart/2005/8/layout/venn1"/>
    <dgm:cxn modelId="{37A59041-3FD5-4069-82C3-515BC8E2B575}" type="presOf" srcId="{CFBABF36-33F9-4E76-883A-25FCA75E44CA}" destId="{A094108D-B222-443D-B718-95A3D721AAF8}" srcOrd="1" destOrd="0" presId="urn:microsoft.com/office/officeart/2005/8/layout/venn1"/>
    <dgm:cxn modelId="{6EC71C01-A603-4F53-A479-87476B12A07E}" srcId="{5A6E44ED-EEE5-42F0-AAC4-C2D9E231EC94}" destId="{2222EFE2-B093-471E-B18B-87AFAC94D6E0}" srcOrd="1" destOrd="0" parTransId="{A2E6981D-6F24-4D0B-ABCC-372D371E4210}" sibTransId="{556A8732-A2BC-449E-99FF-8428591CAC46}"/>
    <dgm:cxn modelId="{75230E29-C8F7-4A3F-B73C-6EB648EC8D59}" type="presOf" srcId="{2222EFE2-B093-471E-B18B-87AFAC94D6E0}" destId="{87446FE4-3F58-44F5-9C04-6BE835BDF6DF}" srcOrd="1" destOrd="0" presId="urn:microsoft.com/office/officeart/2005/8/layout/venn1"/>
    <dgm:cxn modelId="{41ACEE0D-0CCF-4A0D-8318-E1E0E8FD09FE}" type="presParOf" srcId="{EF91621B-E3E6-49DA-8982-00EDED66D68D}" destId="{8E96AE18-7ADF-4D21-88E3-982AE2365F5E}" srcOrd="0" destOrd="0" presId="urn:microsoft.com/office/officeart/2005/8/layout/venn1"/>
    <dgm:cxn modelId="{CDC41167-05DE-4FF3-A6C9-ADA393D32889}" type="presParOf" srcId="{EF91621B-E3E6-49DA-8982-00EDED66D68D}" destId="{A094108D-B222-443D-B718-95A3D721AAF8}" srcOrd="1" destOrd="0" presId="urn:microsoft.com/office/officeart/2005/8/layout/venn1"/>
    <dgm:cxn modelId="{A2984B23-D394-4822-8373-4004CDE3E8D2}" type="presParOf" srcId="{EF91621B-E3E6-49DA-8982-00EDED66D68D}" destId="{4C402229-1EE6-4A9C-B7EB-89DA0B22B663}" srcOrd="2" destOrd="0" presId="urn:microsoft.com/office/officeart/2005/8/layout/venn1"/>
    <dgm:cxn modelId="{25375E1E-D9E4-4567-B668-02943F723DD7}" type="presParOf" srcId="{EF91621B-E3E6-49DA-8982-00EDED66D68D}" destId="{87446FE4-3F58-44F5-9C04-6BE835BDF6DF}" srcOrd="3" destOrd="0" presId="urn:microsoft.com/office/officeart/2005/8/layout/venn1"/>
    <dgm:cxn modelId="{03D6C58F-C630-4E42-88B7-9D508FF57C10}" type="presParOf" srcId="{EF91621B-E3E6-49DA-8982-00EDED66D68D}" destId="{C98631E5-2240-4420-A31C-237E54BAB131}" srcOrd="4" destOrd="0" presId="urn:microsoft.com/office/officeart/2005/8/layout/venn1"/>
    <dgm:cxn modelId="{D2B67562-474B-472E-9A2F-8D6FD6155EA8}" type="presParOf" srcId="{EF91621B-E3E6-49DA-8982-00EDED66D68D}" destId="{4E4BAF6D-434B-4C09-9DB0-78E6BA843886}"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96AE18-7ADF-4D21-88E3-982AE2365F5E}">
      <dsp:nvSpPr>
        <dsp:cNvPr id="0" name=""/>
        <dsp:cNvSpPr/>
      </dsp:nvSpPr>
      <dsp:spPr>
        <a:xfrm>
          <a:off x="914558" y="39350"/>
          <a:ext cx="1888807" cy="1888807"/>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1700" b="1" i="0" u="none" strike="noStrike" kern="1200" cap="none" normalizeH="0" baseline="0" smtClean="0">
              <a:ln>
                <a:noFill/>
              </a:ln>
              <a:solidFill>
                <a:schemeClr val="tx1"/>
              </a:solidFill>
              <a:effectLst>
                <a:outerShdw blurRad="38100" dist="38100" dir="2700000" algn="tl">
                  <a:srgbClr val="C0C0C0"/>
                </a:outerShdw>
              </a:effectLst>
              <a:latin typeface="Arial" panose="020B0604020202020204" pitchFamily="34" charset="0"/>
            </a:rPr>
            <a:t>Norma</a:t>
          </a:r>
        </a:p>
      </dsp:txBody>
      <dsp:txXfrm>
        <a:off x="1166399" y="369891"/>
        <a:ext cx="1385125" cy="849963"/>
      </dsp:txXfrm>
    </dsp:sp>
    <dsp:sp modelId="{4C402229-1EE6-4A9C-B7EB-89DA0B22B663}">
      <dsp:nvSpPr>
        <dsp:cNvPr id="0" name=""/>
        <dsp:cNvSpPr/>
      </dsp:nvSpPr>
      <dsp:spPr>
        <a:xfrm>
          <a:off x="1596103" y="1219854"/>
          <a:ext cx="1888807" cy="1888807"/>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1700" b="1" i="0" u="none" strike="noStrike" kern="1200" cap="none" normalizeH="0" baseline="0" smtClean="0">
              <a:ln>
                <a:noFill/>
              </a:ln>
              <a:solidFill>
                <a:schemeClr val="tx1"/>
              </a:solidFill>
              <a:effectLst>
                <a:outerShdw blurRad="38100" dist="38100" dir="2700000" algn="tl">
                  <a:srgbClr val="C0C0C0"/>
                </a:outerShdw>
              </a:effectLst>
              <a:latin typeface="Arial" panose="020B0604020202020204" pitchFamily="34" charset="0"/>
            </a:rPr>
            <a:t>Enunciado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1700" b="1" i="0" u="none" strike="noStrike" kern="1200" cap="none" normalizeH="0" baseline="0" smtClean="0">
              <a:ln>
                <a:noFill/>
              </a:ln>
              <a:solidFill>
                <a:schemeClr val="tx1"/>
              </a:solidFill>
              <a:effectLst>
                <a:outerShdw blurRad="38100" dist="38100" dir="2700000" algn="tl">
                  <a:srgbClr val="C0C0C0"/>
                </a:outerShdw>
              </a:effectLst>
              <a:latin typeface="Arial" panose="020B0604020202020204" pitchFamily="34" charset="0"/>
            </a:rPr>
            <a:t>Normativo</a:t>
          </a:r>
        </a:p>
      </dsp:txBody>
      <dsp:txXfrm>
        <a:off x="2173763" y="1707796"/>
        <a:ext cx="1133284" cy="1038843"/>
      </dsp:txXfrm>
    </dsp:sp>
    <dsp:sp modelId="{C98631E5-2240-4420-A31C-237E54BAB131}">
      <dsp:nvSpPr>
        <dsp:cNvPr id="0" name=""/>
        <dsp:cNvSpPr/>
      </dsp:nvSpPr>
      <dsp:spPr>
        <a:xfrm>
          <a:off x="233014" y="1219854"/>
          <a:ext cx="1888807" cy="1888807"/>
        </a:xfrm>
        <a:prstGeom prst="ellipse">
          <a:avLst/>
        </a:prstGeom>
        <a:solidFill>
          <a:schemeClr val="accent1">
            <a:alpha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s-MX" sz="1700" b="1" i="0" u="none" strike="noStrike" kern="1200" cap="none" normalizeH="0" baseline="0" smtClean="0">
              <a:ln>
                <a:noFill/>
              </a:ln>
              <a:solidFill>
                <a:schemeClr val="tx1"/>
              </a:solidFill>
              <a:effectLst>
                <a:outerShdw blurRad="38100" dist="38100" dir="2700000" algn="tl">
                  <a:srgbClr val="C0C0C0"/>
                </a:outerShdw>
              </a:effectLst>
              <a:latin typeface="Arial" panose="020B0604020202020204" pitchFamily="34" charset="0"/>
            </a:rPr>
            <a:t>Aplicación</a:t>
          </a:r>
        </a:p>
      </dsp:txBody>
      <dsp:txXfrm>
        <a:off x="410876" y="1707796"/>
        <a:ext cx="1133284" cy="1038843"/>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7506"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l" defTabSz="931863">
              <a:defRPr sz="1200" b="0">
                <a:latin typeface="Arial" charset="0"/>
              </a:defRPr>
            </a:lvl1pPr>
          </a:lstStyle>
          <a:p>
            <a:pPr>
              <a:defRPr/>
            </a:pPr>
            <a:endParaRPr lang="es-MX"/>
          </a:p>
        </p:txBody>
      </p:sp>
      <p:sp>
        <p:nvSpPr>
          <p:cNvPr id="27750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b="0">
                <a:latin typeface="Arial" charset="0"/>
              </a:defRPr>
            </a:lvl1pPr>
          </a:lstStyle>
          <a:p>
            <a:pPr>
              <a:defRPr/>
            </a:pPr>
            <a:endParaRPr lang="es-MX"/>
          </a:p>
        </p:txBody>
      </p:sp>
      <p:sp>
        <p:nvSpPr>
          <p:cNvPr id="277508"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l" defTabSz="931863">
              <a:defRPr sz="1200" b="0">
                <a:latin typeface="Arial" charset="0"/>
              </a:defRPr>
            </a:lvl1pPr>
          </a:lstStyle>
          <a:p>
            <a:pPr>
              <a:defRPr/>
            </a:pPr>
            <a:endParaRPr lang="es-MX"/>
          </a:p>
        </p:txBody>
      </p:sp>
      <p:sp>
        <p:nvSpPr>
          <p:cNvPr id="277509"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b="0"/>
            </a:lvl1pPr>
          </a:lstStyle>
          <a:p>
            <a:fld id="{D9F8DD4A-E33D-45EB-BA7F-A8552AFB66A2}" type="slidenum">
              <a:rPr lang="es-ES" altLang="es-MX"/>
              <a:pPr/>
              <a:t>‹Nº›</a:t>
            </a:fld>
            <a:endParaRPr lang="es-ES" altLang="es-MX"/>
          </a:p>
        </p:txBody>
      </p:sp>
    </p:spTree>
    <p:extLst>
      <p:ext uri="{BB962C8B-B14F-4D97-AF65-F5344CB8AC3E}">
        <p14:creationId xmlns:p14="http://schemas.microsoft.com/office/powerpoint/2010/main" val="1051198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l" defTabSz="931863">
              <a:defRPr sz="1200" b="0">
                <a:latin typeface="Arial" charset="0"/>
              </a:defRPr>
            </a:lvl1pPr>
          </a:lstStyle>
          <a:p>
            <a:pPr>
              <a:defRPr/>
            </a:pPr>
            <a:endParaRPr lang="es-MX"/>
          </a:p>
        </p:txBody>
      </p:sp>
      <p:sp>
        <p:nvSpPr>
          <p:cNvPr id="69635" name="Rectangle 3"/>
          <p:cNvSpPr>
            <a:spLocks noGrp="1" noChangeArrowheads="1"/>
          </p:cNvSpPr>
          <p:nvPr>
            <p:ph type="dt" idx="1"/>
          </p:nvPr>
        </p:nvSpPr>
        <p:spPr bwMode="auto">
          <a:xfrm>
            <a:off x="3970338" y="0"/>
            <a:ext cx="3038475" cy="465138"/>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defTabSz="931863">
              <a:defRPr sz="1200" b="0">
                <a:latin typeface="Arial" charset="0"/>
              </a:defRPr>
            </a:lvl1pPr>
          </a:lstStyle>
          <a:p>
            <a:pPr>
              <a:defRPr/>
            </a:pPr>
            <a:endParaRPr lang="es-MX"/>
          </a:p>
        </p:txBody>
      </p:sp>
      <p:sp>
        <p:nvSpPr>
          <p:cNvPr id="30724"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7" name="Rectangle 5"/>
          <p:cNvSpPr>
            <a:spLocks noGrp="1" noChangeArrowheads="1"/>
          </p:cNvSpPr>
          <p:nvPr>
            <p:ph type="body" sz="quarter" idx="3"/>
          </p:nvPr>
        </p:nvSpPr>
        <p:spPr bwMode="auto">
          <a:xfrm>
            <a:off x="701675" y="4416425"/>
            <a:ext cx="5607050" cy="4183063"/>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9638"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l" defTabSz="931863">
              <a:defRPr sz="1200" b="0">
                <a:latin typeface="Arial" charset="0"/>
              </a:defRPr>
            </a:lvl1pPr>
          </a:lstStyle>
          <a:p>
            <a:pPr>
              <a:defRPr/>
            </a:pPr>
            <a:endParaRPr lang="es-MX"/>
          </a:p>
        </p:txBody>
      </p:sp>
      <p:sp>
        <p:nvSpPr>
          <p:cNvPr id="69639"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defTabSz="931863">
              <a:defRPr sz="1200" b="0"/>
            </a:lvl1pPr>
          </a:lstStyle>
          <a:p>
            <a:fld id="{071B294A-B6BD-42F5-A1BE-64E3DED61D41}" type="slidenum">
              <a:rPr lang="es-ES" altLang="es-MX"/>
              <a:pPr/>
              <a:t>‹Nº›</a:t>
            </a:fld>
            <a:endParaRPr lang="es-ES" altLang="es-MX"/>
          </a:p>
        </p:txBody>
      </p:sp>
    </p:spTree>
    <p:extLst>
      <p:ext uri="{BB962C8B-B14F-4D97-AF65-F5344CB8AC3E}">
        <p14:creationId xmlns:p14="http://schemas.microsoft.com/office/powerpoint/2010/main" val="30360324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algn="r" eaLnBrk="1" hangingPunct="1"/>
            <a:fld id="{617C622A-6669-4610-987D-9F8DF0AC3ABB}" type="slidenum">
              <a:rPr lang="es-ES" altLang="es-MX" sz="1200" b="0"/>
              <a:pPr algn="r" eaLnBrk="1" hangingPunct="1"/>
              <a:t>1</a:t>
            </a:fld>
            <a:endParaRPr lang="es-ES" altLang="es-MX" sz="1200" b="0"/>
          </a:p>
        </p:txBody>
      </p:sp>
      <p:sp>
        <p:nvSpPr>
          <p:cNvPr id="31747" name="Rectangle 2"/>
          <p:cNvSpPr>
            <a:spLocks noGrp="1" noRot="1" noChangeAspect="1" noChangeArrowheads="1" noTextEdit="1"/>
          </p:cNvSpPr>
          <p:nvPr>
            <p:ph type="sldImg"/>
          </p:nvPr>
        </p:nvSpPr>
        <p:spPr>
          <a:xfrm>
            <a:off x="1181100" y="696913"/>
            <a:ext cx="4648200" cy="3486150"/>
          </a:xfrm>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anose="020B0604020202020204" pitchFamily="34" charset="0"/>
            </a:endParaRPr>
          </a:p>
        </p:txBody>
      </p:sp>
    </p:spTree>
    <p:extLst>
      <p:ext uri="{BB962C8B-B14F-4D97-AF65-F5344CB8AC3E}">
        <p14:creationId xmlns:p14="http://schemas.microsoft.com/office/powerpoint/2010/main" val="7701105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Marcador de imagen de diapositiva"/>
          <p:cNvSpPr>
            <a:spLocks noGrp="1" noRot="1" noChangeAspect="1" noTextEdit="1"/>
          </p:cNvSpPr>
          <p:nvPr>
            <p:ph type="sldImg"/>
          </p:nvPr>
        </p:nvSpPr>
        <p:spPr>
          <a:xfrm>
            <a:off x="1181100" y="696913"/>
            <a:ext cx="4648200" cy="3486150"/>
          </a:xfrm>
          <a:ln/>
        </p:spPr>
      </p:sp>
      <p:sp>
        <p:nvSpPr>
          <p:cNvPr id="3993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anose="020B0604020202020204" pitchFamily="34" charset="0"/>
              <a:ea typeface="ＭＳ Ｐゴシック" panose="020B0600070205080204" pitchFamily="34" charset="-128"/>
            </a:endParaRPr>
          </a:p>
        </p:txBody>
      </p:sp>
      <p:sp>
        <p:nvSpPr>
          <p:cNvPr id="3994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fld id="{605E218D-23EF-43A6-A8CF-D322239EAFB7}" type="slidenum">
              <a:rPr lang="es-ES_tradnl" altLang="es-MX" sz="1200" b="0">
                <a:solidFill>
                  <a:srgbClr val="000000"/>
                </a:solidFill>
                <a:ea typeface="ＭＳ Ｐゴシック" panose="020B0600070205080204" pitchFamily="34" charset="-128"/>
              </a:rPr>
              <a:pPr eaLnBrk="1" hangingPunct="1"/>
              <a:t>22</a:t>
            </a:fld>
            <a:endParaRPr lang="es-ES_tradnl" altLang="es-MX" sz="1200" b="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16396182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1 Marcador de imagen de diapositiva"/>
          <p:cNvSpPr>
            <a:spLocks noGrp="1" noRot="1" noChangeAspect="1" noTextEdit="1"/>
          </p:cNvSpPr>
          <p:nvPr>
            <p:ph type="sldImg"/>
          </p:nvPr>
        </p:nvSpPr>
        <p:spPr>
          <a:xfrm>
            <a:off x="1181100" y="696913"/>
            <a:ext cx="4648200" cy="3486150"/>
          </a:xfrm>
          <a:ln/>
        </p:spPr>
      </p:sp>
      <p:sp>
        <p:nvSpPr>
          <p:cNvPr id="4096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anose="020B0604020202020204" pitchFamily="34" charset="0"/>
              <a:ea typeface="ＭＳ Ｐゴシック" panose="020B0600070205080204" pitchFamily="34" charset="-128"/>
            </a:endParaRPr>
          </a:p>
        </p:txBody>
      </p:sp>
      <p:sp>
        <p:nvSpPr>
          <p:cNvPr id="4096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fld id="{109B508B-D0BC-45AF-91D0-E86806C4D32F}" type="slidenum">
              <a:rPr lang="es-ES_tradnl" altLang="es-MX" sz="1200" b="0">
                <a:solidFill>
                  <a:srgbClr val="000000"/>
                </a:solidFill>
                <a:ea typeface="ＭＳ Ｐゴシック" panose="020B0600070205080204" pitchFamily="34" charset="-128"/>
              </a:rPr>
              <a:pPr eaLnBrk="1" hangingPunct="1"/>
              <a:t>23</a:t>
            </a:fld>
            <a:endParaRPr lang="es-ES_tradnl" altLang="es-MX" sz="1200" b="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351231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1 Marcador de imagen de diapositiva"/>
          <p:cNvSpPr>
            <a:spLocks noGrp="1" noRot="1" noChangeAspect="1" noTextEdit="1"/>
          </p:cNvSpPr>
          <p:nvPr>
            <p:ph type="sldImg"/>
          </p:nvPr>
        </p:nvSpPr>
        <p:spPr>
          <a:xfrm>
            <a:off x="1181100" y="696913"/>
            <a:ext cx="4648200" cy="3486150"/>
          </a:xfrm>
          <a:ln/>
        </p:spPr>
      </p:sp>
      <p:sp>
        <p:nvSpPr>
          <p:cNvPr id="4198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anose="020B0604020202020204" pitchFamily="34" charset="0"/>
              <a:ea typeface="ＭＳ Ｐゴシック" panose="020B0600070205080204" pitchFamily="34" charset="-128"/>
            </a:endParaRPr>
          </a:p>
        </p:txBody>
      </p:sp>
      <p:sp>
        <p:nvSpPr>
          <p:cNvPr id="4198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fld id="{5BEDFDBF-44BF-4533-B873-B27C1AAC3A59}" type="slidenum">
              <a:rPr lang="es-ES_tradnl" altLang="es-MX" sz="1200" b="0">
                <a:solidFill>
                  <a:srgbClr val="000000"/>
                </a:solidFill>
                <a:ea typeface="ＭＳ Ｐゴシック" panose="020B0600070205080204" pitchFamily="34" charset="-128"/>
              </a:rPr>
              <a:pPr eaLnBrk="1" hangingPunct="1"/>
              <a:t>24</a:t>
            </a:fld>
            <a:endParaRPr lang="es-ES_tradnl" altLang="es-MX" sz="1200" b="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18947942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Marcador de imagen de diapositiva"/>
          <p:cNvSpPr>
            <a:spLocks noGrp="1" noRot="1" noChangeAspect="1" noTextEdit="1"/>
          </p:cNvSpPr>
          <p:nvPr>
            <p:ph type="sldImg"/>
          </p:nvPr>
        </p:nvSpPr>
        <p:spPr>
          <a:xfrm>
            <a:off x="1181100" y="696913"/>
            <a:ext cx="4648200" cy="3486150"/>
          </a:xfrm>
          <a:ln/>
        </p:spPr>
      </p:sp>
      <p:sp>
        <p:nvSpPr>
          <p:cNvPr id="43011"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latin typeface="Arial" panose="020B0604020202020204" pitchFamily="34" charset="0"/>
              <a:ea typeface="ＭＳ Ｐゴシック" panose="020B0600070205080204" pitchFamily="34" charset="-128"/>
            </a:endParaRPr>
          </a:p>
        </p:txBody>
      </p:sp>
      <p:sp>
        <p:nvSpPr>
          <p:cNvPr id="43012"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fld id="{20E32330-F462-43F6-926A-6097A1E17A34}" type="slidenum">
              <a:rPr lang="es-ES_tradnl" altLang="es-MX" sz="1200" b="0">
                <a:solidFill>
                  <a:srgbClr val="000000"/>
                </a:solidFill>
                <a:ea typeface="ＭＳ Ｐゴシック" panose="020B0600070205080204" pitchFamily="34" charset="-128"/>
              </a:rPr>
              <a:pPr eaLnBrk="1" hangingPunct="1"/>
              <a:t>25</a:t>
            </a:fld>
            <a:endParaRPr lang="es-ES_tradnl" altLang="es-MX" sz="1200" b="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10021994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fld id="{40862E27-2BA9-410A-A1AB-79C9A04CB7B1}" type="slidenum">
              <a:rPr lang="es-ES" altLang="es-MX" sz="1200" b="0">
                <a:solidFill>
                  <a:srgbClr val="000000"/>
                </a:solidFill>
              </a:rPr>
              <a:pPr eaLnBrk="1" hangingPunct="1"/>
              <a:t>26</a:t>
            </a:fld>
            <a:endParaRPr lang="es-ES" altLang="es-MX" sz="1200" b="0">
              <a:solidFill>
                <a:srgbClr val="000000"/>
              </a:solidFill>
            </a:endParaRPr>
          </a:p>
        </p:txBody>
      </p:sp>
      <p:sp>
        <p:nvSpPr>
          <p:cNvPr id="44035" name="Rectangle 2"/>
          <p:cNvSpPr>
            <a:spLocks noGrp="1" noRot="1" noChangeAspect="1" noChangeArrowheads="1" noTextEdit="1"/>
          </p:cNvSpPr>
          <p:nvPr>
            <p:ph type="sldImg"/>
          </p:nvPr>
        </p:nvSpPr>
        <p:spPr>
          <a:xfrm>
            <a:off x="1181100" y="696913"/>
            <a:ext cx="4648200" cy="3486150"/>
          </a:xfrm>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dirty="0" smtClean="0">
              <a:latin typeface="Arial" panose="020B0604020202020204" pitchFamily="34" charset="0"/>
            </a:endParaRPr>
          </a:p>
        </p:txBody>
      </p:sp>
    </p:spTree>
    <p:extLst>
      <p:ext uri="{BB962C8B-B14F-4D97-AF65-F5344CB8AC3E}">
        <p14:creationId xmlns:p14="http://schemas.microsoft.com/office/powerpoint/2010/main" val="3624803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Rot="1" noChangeAspect="1" noChangeArrowheads="1" noTextEdit="1"/>
          </p:cNvSpPr>
          <p:nvPr>
            <p:ph type="sldImg"/>
          </p:nvPr>
        </p:nvSpPr>
        <p:spPr>
          <a:xfrm>
            <a:off x="1181100" y="696913"/>
            <a:ext cx="4648200" cy="3486150"/>
          </a:xfrm>
          <a:ln/>
        </p:spPr>
      </p:sp>
      <p:sp>
        <p:nvSpPr>
          <p:cNvPr id="3277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s-MX" altLang="es-MX" smtClean="0">
                <a:latin typeface="Arial" panose="020B0604020202020204" pitchFamily="34" charset="0"/>
              </a:rPr>
              <a:t>Atienza Manuel, Las razones del derecho; El derecho como argumentación.</a:t>
            </a:r>
            <a:endParaRPr lang="es-ES" altLang="es-MX" smtClean="0">
              <a:latin typeface="Arial" panose="020B0604020202020204" pitchFamily="34" charset="0"/>
            </a:endParaRPr>
          </a:p>
        </p:txBody>
      </p:sp>
    </p:spTree>
    <p:extLst>
      <p:ext uri="{BB962C8B-B14F-4D97-AF65-F5344CB8AC3E}">
        <p14:creationId xmlns:p14="http://schemas.microsoft.com/office/powerpoint/2010/main" val="24133649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algn="r" eaLnBrk="1" hangingPunct="1"/>
            <a:fld id="{E6D8192C-4AAB-4A72-AF15-7F79F1DB5BA8}" type="slidenum">
              <a:rPr lang="es-ES" altLang="es-MX" sz="1200" b="0">
                <a:solidFill>
                  <a:prstClr val="black"/>
                </a:solidFill>
              </a:rPr>
              <a:pPr algn="r" eaLnBrk="1" hangingPunct="1"/>
              <a:t>5</a:t>
            </a:fld>
            <a:endParaRPr lang="es-ES" altLang="es-MX" sz="1200" b="0">
              <a:solidFill>
                <a:prstClr val="black"/>
              </a:solidFill>
            </a:endParaRPr>
          </a:p>
        </p:txBody>
      </p:sp>
      <p:sp>
        <p:nvSpPr>
          <p:cNvPr id="33795" name="Rectangle 2"/>
          <p:cNvSpPr>
            <a:spLocks noGrp="1" noRot="1" noChangeAspect="1" noChangeArrowheads="1" noTextEdit="1"/>
          </p:cNvSpPr>
          <p:nvPr>
            <p:ph type="sldImg"/>
          </p:nvPr>
        </p:nvSpPr>
        <p:spPr>
          <a:xfrm>
            <a:off x="1181100" y="696913"/>
            <a:ext cx="4648200" cy="3486150"/>
          </a:xfrm>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anose="020B0604020202020204" pitchFamily="34" charset="0"/>
            </a:endParaRPr>
          </a:p>
        </p:txBody>
      </p:sp>
    </p:spTree>
    <p:extLst>
      <p:ext uri="{BB962C8B-B14F-4D97-AF65-F5344CB8AC3E}">
        <p14:creationId xmlns:p14="http://schemas.microsoft.com/office/powerpoint/2010/main" val="1795794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algn="r" eaLnBrk="1" hangingPunct="1"/>
            <a:fld id="{E6D8192C-4AAB-4A72-AF15-7F79F1DB5BA8}" type="slidenum">
              <a:rPr lang="es-ES" altLang="es-MX" sz="1200" b="0"/>
              <a:pPr algn="r" eaLnBrk="1" hangingPunct="1"/>
              <a:t>8</a:t>
            </a:fld>
            <a:endParaRPr lang="es-ES" altLang="es-MX" sz="1200" b="0"/>
          </a:p>
        </p:txBody>
      </p:sp>
      <p:sp>
        <p:nvSpPr>
          <p:cNvPr id="33795" name="Rectangle 2"/>
          <p:cNvSpPr>
            <a:spLocks noGrp="1" noRot="1" noChangeAspect="1" noChangeArrowheads="1" noTextEdit="1"/>
          </p:cNvSpPr>
          <p:nvPr>
            <p:ph type="sldImg"/>
          </p:nvPr>
        </p:nvSpPr>
        <p:spPr>
          <a:xfrm>
            <a:off x="1181100" y="696913"/>
            <a:ext cx="4648200" cy="3486150"/>
          </a:xfrm>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dirty="0" smtClean="0">
              <a:latin typeface="Arial" panose="020B0604020202020204" pitchFamily="34" charset="0"/>
            </a:endParaRPr>
          </a:p>
        </p:txBody>
      </p:sp>
    </p:spTree>
    <p:extLst>
      <p:ext uri="{BB962C8B-B14F-4D97-AF65-F5344CB8AC3E}">
        <p14:creationId xmlns:p14="http://schemas.microsoft.com/office/powerpoint/2010/main" val="1795794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marL="0" marR="0" lvl="0" indent="0" algn="r" defTabSz="931863" rtl="0" eaLnBrk="1" fontAlgn="base" latinLnBrk="0" hangingPunct="1">
              <a:lnSpc>
                <a:spcPct val="100000"/>
              </a:lnSpc>
              <a:spcBef>
                <a:spcPct val="0"/>
              </a:spcBef>
              <a:spcAft>
                <a:spcPct val="0"/>
              </a:spcAft>
              <a:buClrTx/>
              <a:buSzTx/>
              <a:buFontTx/>
              <a:buNone/>
              <a:tabLst/>
              <a:defRPr/>
            </a:pPr>
            <a:fld id="{E6D8192C-4AAB-4A72-AF15-7F79F1DB5BA8}" type="slidenum">
              <a:rPr kumimoji="0" lang="es-ES" altLang="es-MX"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31863" rtl="0" eaLnBrk="1" fontAlgn="base" latinLnBrk="0" hangingPunct="1">
                <a:lnSpc>
                  <a:spcPct val="100000"/>
                </a:lnSpc>
                <a:spcBef>
                  <a:spcPct val="0"/>
                </a:spcBef>
                <a:spcAft>
                  <a:spcPct val="0"/>
                </a:spcAft>
                <a:buClrTx/>
                <a:buSzTx/>
                <a:buFontTx/>
                <a:buNone/>
                <a:tabLst/>
                <a:defRPr/>
              </a:pPr>
              <a:t>9</a:t>
            </a:fld>
            <a:endParaRPr kumimoji="0" lang="es-ES" altLang="es-MX"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3795" name="Rectangle 2"/>
          <p:cNvSpPr>
            <a:spLocks noGrp="1" noRot="1" noChangeAspect="1" noChangeArrowheads="1" noTextEdit="1"/>
          </p:cNvSpPr>
          <p:nvPr>
            <p:ph type="sldImg"/>
          </p:nvPr>
        </p:nvSpPr>
        <p:spPr>
          <a:xfrm>
            <a:off x="1181100" y="696913"/>
            <a:ext cx="4648200" cy="3486150"/>
          </a:xfrm>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dirty="0" smtClean="0">
              <a:latin typeface="Arial" panose="020B0604020202020204" pitchFamily="34" charset="0"/>
            </a:endParaRPr>
          </a:p>
        </p:txBody>
      </p:sp>
    </p:spTree>
    <p:extLst>
      <p:ext uri="{BB962C8B-B14F-4D97-AF65-F5344CB8AC3E}">
        <p14:creationId xmlns:p14="http://schemas.microsoft.com/office/powerpoint/2010/main" val="2139407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Marcador de imagen de diapositiva"/>
          <p:cNvSpPr>
            <a:spLocks noGrp="1" noRot="1" noChangeAspect="1" noTextEdit="1"/>
          </p:cNvSpPr>
          <p:nvPr>
            <p:ph type="sldImg"/>
          </p:nvPr>
        </p:nvSpPr>
        <p:spPr>
          <a:xfrm>
            <a:off x="1181100" y="696913"/>
            <a:ext cx="4648200" cy="3486150"/>
          </a:xfrm>
          <a:ln/>
        </p:spPr>
      </p:sp>
      <p:sp>
        <p:nvSpPr>
          <p:cNvPr id="34819"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MX" altLang="es-MX" smtClean="0">
              <a:latin typeface="Arial" panose="020B0604020202020204" pitchFamily="34" charset="0"/>
              <a:ea typeface="ＭＳ Ｐゴシック" panose="020B0600070205080204" pitchFamily="34" charset="-128"/>
            </a:endParaRPr>
          </a:p>
        </p:txBody>
      </p:sp>
      <p:sp>
        <p:nvSpPr>
          <p:cNvPr id="34820"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fld id="{638A3EC7-F88D-49D9-A3DF-4B796C05D580}" type="slidenum">
              <a:rPr lang="es-ES_tradnl" altLang="es-MX" sz="1200" b="0">
                <a:solidFill>
                  <a:srgbClr val="000000"/>
                </a:solidFill>
                <a:ea typeface="ＭＳ Ｐゴシック" panose="020B0600070205080204" pitchFamily="34" charset="-128"/>
              </a:rPr>
              <a:pPr eaLnBrk="1" hangingPunct="1"/>
              <a:t>11</a:t>
            </a:fld>
            <a:endParaRPr lang="es-ES_tradnl" altLang="es-MX" sz="1200" b="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25936162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Marcador de imagen de diapositiva"/>
          <p:cNvSpPr>
            <a:spLocks noGrp="1" noRot="1" noChangeAspect="1" noTextEdit="1"/>
          </p:cNvSpPr>
          <p:nvPr>
            <p:ph type="sldImg"/>
          </p:nvPr>
        </p:nvSpPr>
        <p:spPr>
          <a:xfrm>
            <a:off x="1181100" y="696913"/>
            <a:ext cx="4648200" cy="3486150"/>
          </a:xfrm>
          <a:ln/>
        </p:spPr>
      </p:sp>
      <p:sp>
        <p:nvSpPr>
          <p:cNvPr id="35843"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anose="020B0604020202020204" pitchFamily="34" charset="0"/>
              <a:ea typeface="ＭＳ Ｐゴシック" panose="020B0600070205080204" pitchFamily="34" charset="-128"/>
            </a:endParaRPr>
          </a:p>
        </p:txBody>
      </p:sp>
      <p:sp>
        <p:nvSpPr>
          <p:cNvPr id="35844"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fld id="{F1043882-0D19-4EED-A3AB-7897E9DFDCF3}" type="slidenum">
              <a:rPr lang="es-ES_tradnl" altLang="es-MX" sz="1200" b="0">
                <a:solidFill>
                  <a:srgbClr val="000000"/>
                </a:solidFill>
                <a:ea typeface="ＭＳ Ｐゴシック" panose="020B0600070205080204" pitchFamily="34" charset="-128"/>
              </a:rPr>
              <a:pPr eaLnBrk="1" hangingPunct="1"/>
              <a:t>17</a:t>
            </a:fld>
            <a:endParaRPr lang="es-ES_tradnl" altLang="es-MX" sz="1200" b="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2007679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a:xfrm>
            <a:off x="1181100" y="696913"/>
            <a:ext cx="4648200" cy="3486150"/>
          </a:xfrm>
          <a:ln/>
        </p:spPr>
      </p:sp>
      <p:sp>
        <p:nvSpPr>
          <p:cNvPr id="38915"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anose="020B0604020202020204" pitchFamily="34" charset="0"/>
              <a:ea typeface="ＭＳ Ｐゴシック" panose="020B0600070205080204" pitchFamily="34" charset="-128"/>
            </a:endParaRPr>
          </a:p>
        </p:txBody>
      </p:sp>
      <p:sp>
        <p:nvSpPr>
          <p:cNvPr id="38916"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fld id="{FC400C9A-F51B-4029-8F99-4780D274F3AB}" type="slidenum">
              <a:rPr lang="es-ES_tradnl" altLang="es-MX" sz="1200" b="0">
                <a:solidFill>
                  <a:srgbClr val="000000"/>
                </a:solidFill>
                <a:ea typeface="ＭＳ Ｐゴシック" panose="020B0600070205080204" pitchFamily="34" charset="-128"/>
              </a:rPr>
              <a:pPr eaLnBrk="1" hangingPunct="1"/>
              <a:t>20</a:t>
            </a:fld>
            <a:endParaRPr lang="es-ES_tradnl" altLang="es-MX" sz="1200" b="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1631548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1 Marcador de imagen de diapositiva"/>
          <p:cNvSpPr>
            <a:spLocks noGrp="1" noRot="1" noChangeAspect="1" noTextEdit="1"/>
          </p:cNvSpPr>
          <p:nvPr>
            <p:ph type="sldImg"/>
          </p:nvPr>
        </p:nvSpPr>
        <p:spPr>
          <a:xfrm>
            <a:off x="1181100" y="696913"/>
            <a:ext cx="4648200" cy="3486150"/>
          </a:xfrm>
          <a:ln/>
        </p:spPr>
      </p:sp>
      <p:sp>
        <p:nvSpPr>
          <p:cNvPr id="36867" name="2 Marcador de notas"/>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s-MX" altLang="es-MX" smtClean="0">
              <a:latin typeface="Arial" panose="020B0604020202020204" pitchFamily="34" charset="0"/>
              <a:ea typeface="ＭＳ Ｐゴシック" panose="020B0600070205080204" pitchFamily="34" charset="-128"/>
            </a:endParaRPr>
          </a:p>
        </p:txBody>
      </p:sp>
      <p:sp>
        <p:nvSpPr>
          <p:cNvPr id="36868" name="3 Marcador de número de diapositiva"/>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2000" b="1">
                <a:solidFill>
                  <a:schemeClr val="tx1"/>
                </a:solidFill>
                <a:latin typeface="Arial" panose="020B0604020202020204" pitchFamily="34" charset="0"/>
              </a:defRPr>
            </a:lvl1pPr>
            <a:lvl2pPr marL="742950" indent="-285750" defTabSz="931863" eaLnBrk="0" hangingPunct="0">
              <a:defRPr sz="2000" b="1">
                <a:solidFill>
                  <a:schemeClr val="tx1"/>
                </a:solidFill>
                <a:latin typeface="Arial" panose="020B0604020202020204" pitchFamily="34" charset="0"/>
              </a:defRPr>
            </a:lvl2pPr>
            <a:lvl3pPr marL="1143000" indent="-228600" defTabSz="931863" eaLnBrk="0" hangingPunct="0">
              <a:defRPr sz="2000" b="1">
                <a:solidFill>
                  <a:schemeClr val="tx1"/>
                </a:solidFill>
                <a:latin typeface="Arial" panose="020B0604020202020204" pitchFamily="34" charset="0"/>
              </a:defRPr>
            </a:lvl3pPr>
            <a:lvl4pPr marL="1600200" indent="-228600" defTabSz="931863" eaLnBrk="0" hangingPunct="0">
              <a:defRPr sz="2000" b="1">
                <a:solidFill>
                  <a:schemeClr val="tx1"/>
                </a:solidFill>
                <a:latin typeface="Arial" panose="020B0604020202020204" pitchFamily="34" charset="0"/>
              </a:defRPr>
            </a:lvl4pPr>
            <a:lvl5pPr marL="2057400" indent="-228600" defTabSz="931863" eaLnBrk="0" hangingPunct="0">
              <a:defRPr sz="2000" b="1">
                <a:solidFill>
                  <a:schemeClr val="tx1"/>
                </a:solidFill>
                <a:latin typeface="Arial" panose="020B0604020202020204" pitchFamily="34" charset="0"/>
              </a:defRPr>
            </a:lvl5pPr>
            <a:lvl6pPr marL="2514600" indent="-228600" algn="ctr" defTabSz="931863"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defTabSz="931863"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defTabSz="931863"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defTabSz="931863"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fld id="{3ECD2132-3BA8-44D0-A4D5-3EAB9ED34C1B}" type="slidenum">
              <a:rPr lang="es-ES_tradnl" altLang="es-MX" sz="1200" b="0">
                <a:solidFill>
                  <a:srgbClr val="000000"/>
                </a:solidFill>
                <a:ea typeface="ＭＳ Ｐゴシック" panose="020B0600070205080204" pitchFamily="34" charset="-128"/>
              </a:rPr>
              <a:pPr eaLnBrk="1" hangingPunct="1"/>
              <a:t>21</a:t>
            </a:fld>
            <a:endParaRPr lang="es-ES_tradnl" altLang="es-MX" sz="1200" b="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3271890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7"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7" y="4777382"/>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fld id="{AAC53C14-1C62-4598-84AD-552D3AB2CDF4}" type="datetimeFigureOut">
              <a:rPr lang="es-ES" smtClean="0"/>
              <a:pPr>
                <a:defRPr/>
              </a:pPr>
              <a:t>21/10/2017</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9" name="Freeform 8"/>
          <p:cNvSpPr/>
          <p:nvPr/>
        </p:nvSpPr>
        <p:spPr bwMode="auto">
          <a:xfrm>
            <a:off x="-31719" y="4321160"/>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3"/>
            <a:ext cx="584978" cy="365125"/>
          </a:xfrm>
        </p:spPr>
        <p:txBody>
          <a:bodyPr/>
          <a:lstStyle/>
          <a:p>
            <a:fld id="{EEAFD866-5F54-4FC3-A9C0-D13A3B19866B}" type="slidenum">
              <a:rPr lang="es-ES" altLang="es-MX" smtClean="0"/>
              <a:pPr/>
              <a:t>‹Nº›</a:t>
            </a:fld>
            <a:endParaRPr lang="es-ES" altLang="es-MX"/>
          </a:p>
        </p:txBody>
      </p:sp>
    </p:spTree>
    <p:extLst>
      <p:ext uri="{BB962C8B-B14F-4D97-AF65-F5344CB8AC3E}">
        <p14:creationId xmlns:p14="http://schemas.microsoft.com/office/powerpoint/2010/main" val="4183966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6"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6"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175D333A-24C1-46B7-8F82-63C0AF5C6DE3}" type="datetimeFigureOut">
              <a:rPr lang="es-ES" smtClean="0"/>
              <a:pPr>
                <a:defRPr/>
              </a:pPr>
              <a:t>21/10/2017</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10" name="Freeform 11"/>
          <p:cNvSpPr/>
          <p:nvPr/>
        </p:nvSpPr>
        <p:spPr bwMode="auto">
          <a:xfrm flipV="1">
            <a:off x="59" y="3166529"/>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2"/>
            <a:ext cx="584978" cy="365125"/>
          </a:xfrm>
        </p:spPr>
        <p:txBody>
          <a:bodyPr/>
          <a:lstStyle/>
          <a:p>
            <a:fld id="{D5D9D871-C9FB-4C6C-B44B-805D0D34CDBC}" type="slidenum">
              <a:rPr lang="es-ES" altLang="es-MX" smtClean="0"/>
              <a:pPr/>
              <a:t>‹Nº›</a:t>
            </a:fld>
            <a:endParaRPr lang="es-ES" altLang="es-MX"/>
          </a:p>
        </p:txBody>
      </p:sp>
    </p:spTree>
    <p:extLst>
      <p:ext uri="{BB962C8B-B14F-4D97-AF65-F5344CB8AC3E}">
        <p14:creationId xmlns:p14="http://schemas.microsoft.com/office/powerpoint/2010/main" val="24732170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4"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6"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175D333A-24C1-46B7-8F82-63C0AF5C6DE3}" type="datetimeFigureOut">
              <a:rPr lang="es-ES" smtClean="0"/>
              <a:pPr>
                <a:defRPr/>
              </a:pPr>
              <a:t>21/10/2017</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19" name="Freeform 11"/>
          <p:cNvSpPr/>
          <p:nvPr/>
        </p:nvSpPr>
        <p:spPr bwMode="auto">
          <a:xfrm flipV="1">
            <a:off x="59" y="3166529"/>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2"/>
            <a:ext cx="584978" cy="365125"/>
          </a:xfrm>
        </p:spPr>
        <p:txBody>
          <a:bodyPr/>
          <a:lstStyle/>
          <a:p>
            <a:fld id="{D5D9D871-C9FB-4C6C-B44B-805D0D34CDBC}" type="slidenum">
              <a:rPr lang="es-ES" altLang="es-MX" smtClean="0"/>
              <a:pPr/>
              <a:t>‹Nº›</a:t>
            </a:fld>
            <a:endParaRPr lang="es-ES" altLang="es-MX"/>
          </a:p>
        </p:txBody>
      </p:sp>
      <p:sp>
        <p:nvSpPr>
          <p:cNvPr id="14" name="TextBox 13"/>
          <p:cNvSpPr txBox="1"/>
          <p:nvPr/>
        </p:nvSpPr>
        <p:spPr>
          <a:xfrm>
            <a:off x="1808317"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4"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0980991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6" y="2438403"/>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6"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175D333A-24C1-46B7-8F82-63C0AF5C6DE3}" type="datetimeFigureOut">
              <a:rPr lang="es-ES" smtClean="0"/>
              <a:pPr>
                <a:defRPr/>
              </a:pPr>
              <a:t>21/10/2017</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11" name="Freeform 11"/>
          <p:cNvSpPr/>
          <p:nvPr/>
        </p:nvSpPr>
        <p:spPr bwMode="auto">
          <a:xfrm flipV="1">
            <a:off x="59" y="4910662"/>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90"/>
            <a:ext cx="584978" cy="365125"/>
          </a:xfrm>
        </p:spPr>
        <p:txBody>
          <a:bodyPr/>
          <a:lstStyle/>
          <a:p>
            <a:fld id="{D5D9D871-C9FB-4C6C-B44B-805D0D34CDBC}" type="slidenum">
              <a:rPr lang="es-ES" altLang="es-MX" smtClean="0"/>
              <a:pPr/>
              <a:t>‹Nº›</a:t>
            </a:fld>
            <a:endParaRPr lang="es-ES" altLang="es-MX"/>
          </a:p>
        </p:txBody>
      </p:sp>
    </p:spTree>
    <p:extLst>
      <p:ext uri="{BB962C8B-B14F-4D97-AF65-F5344CB8AC3E}">
        <p14:creationId xmlns:p14="http://schemas.microsoft.com/office/powerpoint/2010/main" val="3655086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4"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6"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6"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175D333A-24C1-46B7-8F82-63C0AF5C6DE3}" type="datetimeFigureOut">
              <a:rPr lang="es-ES" smtClean="0"/>
              <a:pPr>
                <a:defRPr/>
              </a:pPr>
              <a:t>21/10/2017</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20" name="Freeform 11"/>
          <p:cNvSpPr/>
          <p:nvPr/>
        </p:nvSpPr>
        <p:spPr bwMode="auto">
          <a:xfrm flipV="1">
            <a:off x="59" y="4910662"/>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90"/>
            <a:ext cx="584978" cy="365125"/>
          </a:xfrm>
        </p:spPr>
        <p:txBody>
          <a:bodyPr/>
          <a:lstStyle/>
          <a:p>
            <a:fld id="{D5D9D871-C9FB-4C6C-B44B-805D0D34CDBC}" type="slidenum">
              <a:rPr lang="es-ES" altLang="es-MX" smtClean="0"/>
              <a:pPr/>
              <a:t>‹Nº›</a:t>
            </a:fld>
            <a:endParaRPr lang="es-ES" altLang="es-MX"/>
          </a:p>
        </p:txBody>
      </p:sp>
      <p:sp>
        <p:nvSpPr>
          <p:cNvPr id="11" name="TextBox 10"/>
          <p:cNvSpPr txBox="1"/>
          <p:nvPr/>
        </p:nvSpPr>
        <p:spPr>
          <a:xfrm>
            <a:off x="1808317"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4"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0562026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6"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6"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175D333A-24C1-46B7-8F82-63C0AF5C6DE3}" type="datetimeFigureOut">
              <a:rPr lang="es-ES" smtClean="0"/>
              <a:pPr>
                <a:defRPr/>
              </a:pPr>
              <a:t>21/10/2017</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10" name="Freeform 11"/>
          <p:cNvSpPr/>
          <p:nvPr/>
        </p:nvSpPr>
        <p:spPr bwMode="auto">
          <a:xfrm flipV="1">
            <a:off x="59" y="4910662"/>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90"/>
            <a:ext cx="584978" cy="365125"/>
          </a:xfrm>
        </p:spPr>
        <p:txBody>
          <a:bodyPr/>
          <a:lstStyle/>
          <a:p>
            <a:fld id="{D5D9D871-C9FB-4C6C-B44B-805D0D34CDBC}" type="slidenum">
              <a:rPr lang="es-ES" altLang="es-MX" smtClean="0"/>
              <a:pPr/>
              <a:t>‹Nº›</a:t>
            </a:fld>
            <a:endParaRPr lang="es-ES" altLang="es-MX"/>
          </a:p>
        </p:txBody>
      </p:sp>
    </p:spTree>
    <p:extLst>
      <p:ext uri="{BB962C8B-B14F-4D97-AF65-F5344CB8AC3E}">
        <p14:creationId xmlns:p14="http://schemas.microsoft.com/office/powerpoint/2010/main" val="720014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669EB2B1-23C7-4A12-8AF1-AE260A7930A6}" type="datetimeFigureOut">
              <a:rPr lang="es-ES" smtClean="0"/>
              <a:pPr>
                <a:defRPr/>
              </a:pPr>
              <a:t>21/10/2017</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10"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95CC38-88D1-419A-866C-4D6D1C25FE9D}" type="slidenum">
              <a:rPr lang="es-ES" altLang="es-MX" smtClean="0"/>
              <a:pPr/>
              <a:t>‹Nº›</a:t>
            </a:fld>
            <a:endParaRPr lang="es-ES" altLang="es-MX"/>
          </a:p>
        </p:txBody>
      </p:sp>
    </p:spTree>
    <p:extLst>
      <p:ext uri="{BB962C8B-B14F-4D97-AF65-F5344CB8AC3E}">
        <p14:creationId xmlns:p14="http://schemas.microsoft.com/office/powerpoint/2010/main" val="38955574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8"/>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8"/>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339CD485-AC3D-4335-A97C-9D21EEEAE028}" type="datetimeFigureOut">
              <a:rPr lang="es-ES" smtClean="0"/>
              <a:pPr>
                <a:defRPr/>
              </a:pPr>
              <a:t>21/10/2017</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10"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F462570-2EE2-45AB-BB59-E4A4CEA11533}" type="slidenum">
              <a:rPr lang="es-ES" altLang="es-MX" smtClean="0"/>
              <a:pPr/>
              <a:t>‹Nº›</a:t>
            </a:fld>
            <a:endParaRPr lang="es-ES" altLang="es-MX"/>
          </a:p>
        </p:txBody>
      </p:sp>
    </p:spTree>
    <p:extLst>
      <p:ext uri="{BB962C8B-B14F-4D97-AF65-F5344CB8AC3E}">
        <p14:creationId xmlns:p14="http://schemas.microsoft.com/office/powerpoint/2010/main" val="41036051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cSld name="1_Diapositiva de título">
    <p:spTree>
      <p:nvGrpSpPr>
        <p:cNvPr id="1" name=""/>
        <p:cNvGrpSpPr/>
        <p:nvPr/>
      </p:nvGrpSpPr>
      <p:grpSpPr>
        <a:xfrm>
          <a:off x="0" y="0"/>
          <a:ext cx="0" cy="0"/>
          <a:chOff x="0" y="0"/>
          <a:chExt cx="0" cy="0"/>
        </a:xfrm>
      </p:grpSpPr>
      <p:pic>
        <p:nvPicPr>
          <p:cNvPr id="2" name="Picture 2" descr="presentación_powe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66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3"/>
          <p:cNvSpPr txBox="1">
            <a:spLocks noChangeArrowheads="1"/>
          </p:cNvSpPr>
          <p:nvPr userDrawn="1"/>
        </p:nvSpPr>
        <p:spPr bwMode="auto">
          <a:xfrm>
            <a:off x="84138" y="6115050"/>
            <a:ext cx="2400300" cy="571500"/>
          </a:xfrm>
          <a:prstGeom prst="rect">
            <a:avLst/>
          </a:prstGeom>
          <a:noFill/>
          <a:ln>
            <a:noFill/>
          </a:ln>
          <a:extLst/>
        </p:spPr>
        <p:txBody>
          <a:bodyPr/>
          <a:lstStyle>
            <a:lvl1pPr eaLnBrk="0" hangingPunct="0">
              <a:defRPr sz="2000" b="1">
                <a:solidFill>
                  <a:schemeClr val="tx1"/>
                </a:solidFill>
                <a:latin typeface="Arial" charset="0"/>
              </a:defRPr>
            </a:lvl1pPr>
            <a:lvl2pPr marL="742950" indent="-285750" eaLnBrk="0" hangingPunct="0">
              <a:defRPr sz="2000" b="1">
                <a:solidFill>
                  <a:schemeClr val="tx1"/>
                </a:solidFill>
                <a:latin typeface="Arial" charset="0"/>
              </a:defRPr>
            </a:lvl2pPr>
            <a:lvl3pPr marL="1143000" indent="-228600" eaLnBrk="0" hangingPunct="0">
              <a:defRPr sz="2000" b="1">
                <a:solidFill>
                  <a:schemeClr val="tx1"/>
                </a:solidFill>
                <a:latin typeface="Arial" charset="0"/>
              </a:defRPr>
            </a:lvl3pPr>
            <a:lvl4pPr marL="1600200" indent="-228600" eaLnBrk="0" hangingPunct="0">
              <a:defRPr sz="2000" b="1">
                <a:solidFill>
                  <a:schemeClr val="tx1"/>
                </a:solidFill>
                <a:latin typeface="Arial" charset="0"/>
              </a:defRPr>
            </a:lvl4pPr>
            <a:lvl5pPr marL="2057400" indent="-228600" eaLnBrk="0" hangingPunct="0">
              <a:defRPr sz="2000" b="1">
                <a:solidFill>
                  <a:schemeClr val="tx1"/>
                </a:solidFill>
                <a:latin typeface="Arial" charset="0"/>
              </a:defRPr>
            </a:lvl5pPr>
            <a:lvl6pPr marL="2514600" indent="-228600" algn="ctr" eaLnBrk="0" fontAlgn="base" hangingPunct="0">
              <a:spcBef>
                <a:spcPct val="0"/>
              </a:spcBef>
              <a:spcAft>
                <a:spcPct val="0"/>
              </a:spcAft>
              <a:defRPr sz="2000" b="1">
                <a:solidFill>
                  <a:schemeClr val="tx1"/>
                </a:solidFill>
                <a:latin typeface="Arial" charset="0"/>
              </a:defRPr>
            </a:lvl6pPr>
            <a:lvl7pPr marL="2971800" indent="-228600" algn="ctr" eaLnBrk="0" fontAlgn="base" hangingPunct="0">
              <a:spcBef>
                <a:spcPct val="0"/>
              </a:spcBef>
              <a:spcAft>
                <a:spcPct val="0"/>
              </a:spcAft>
              <a:defRPr sz="2000" b="1">
                <a:solidFill>
                  <a:schemeClr val="tx1"/>
                </a:solidFill>
                <a:latin typeface="Arial" charset="0"/>
              </a:defRPr>
            </a:lvl7pPr>
            <a:lvl8pPr marL="3429000" indent="-228600" algn="ctr" eaLnBrk="0" fontAlgn="base" hangingPunct="0">
              <a:spcBef>
                <a:spcPct val="0"/>
              </a:spcBef>
              <a:spcAft>
                <a:spcPct val="0"/>
              </a:spcAft>
              <a:defRPr sz="2000" b="1">
                <a:solidFill>
                  <a:schemeClr val="tx1"/>
                </a:solidFill>
                <a:latin typeface="Arial" charset="0"/>
              </a:defRPr>
            </a:lvl8pPr>
            <a:lvl9pPr marL="3886200" indent="-228600" algn="ctr" eaLnBrk="0" fontAlgn="base" hangingPunct="0">
              <a:spcBef>
                <a:spcPct val="0"/>
              </a:spcBef>
              <a:spcAft>
                <a:spcPct val="0"/>
              </a:spcAft>
              <a:defRPr sz="2000" b="1">
                <a:solidFill>
                  <a:schemeClr val="tx1"/>
                </a:solidFill>
                <a:latin typeface="Arial" charset="0"/>
              </a:defRPr>
            </a:lvl9pPr>
          </a:lstStyle>
          <a:p>
            <a:pPr algn="l" eaLnBrk="1" hangingPunct="1">
              <a:lnSpc>
                <a:spcPct val="56000"/>
              </a:lnSpc>
              <a:defRPr/>
            </a:pPr>
            <a:endParaRPr lang="es-ES" sz="1400" b="0" smtClean="0">
              <a:latin typeface="Univers" pitchFamily="34" charset="0"/>
            </a:endParaRPr>
          </a:p>
          <a:p>
            <a:pPr eaLnBrk="1" hangingPunct="1">
              <a:lnSpc>
                <a:spcPct val="96000"/>
              </a:lnSpc>
              <a:defRPr/>
            </a:pPr>
            <a:r>
              <a:rPr lang="es-ES" sz="1500" smtClean="0">
                <a:solidFill>
                  <a:srgbClr val="4D4D4D"/>
                </a:solidFill>
                <a:latin typeface="Univers" pitchFamily="34" charset="0"/>
              </a:rPr>
              <a:t>C</a:t>
            </a:r>
            <a:r>
              <a:rPr lang="es-ES" sz="1500" smtClean="0">
                <a:solidFill>
                  <a:srgbClr val="560730"/>
                </a:solidFill>
                <a:latin typeface="Univers" pitchFamily="34" charset="0"/>
              </a:rPr>
              <a:t>entro de </a:t>
            </a:r>
            <a:r>
              <a:rPr lang="es-ES" sz="1500" smtClean="0">
                <a:solidFill>
                  <a:srgbClr val="4D4D4D"/>
                </a:solidFill>
                <a:latin typeface="Univers" pitchFamily="34" charset="0"/>
              </a:rPr>
              <a:t>C</a:t>
            </a:r>
            <a:r>
              <a:rPr lang="es-ES" sz="1500" smtClean="0">
                <a:solidFill>
                  <a:srgbClr val="560730"/>
                </a:solidFill>
                <a:latin typeface="Univers" pitchFamily="34" charset="0"/>
              </a:rPr>
              <a:t>apacitación</a:t>
            </a:r>
          </a:p>
          <a:p>
            <a:pPr eaLnBrk="1" hangingPunct="1">
              <a:lnSpc>
                <a:spcPct val="96000"/>
              </a:lnSpc>
              <a:defRPr/>
            </a:pPr>
            <a:r>
              <a:rPr lang="es-ES" sz="1500" smtClean="0">
                <a:solidFill>
                  <a:srgbClr val="4D4D4D"/>
                </a:solidFill>
                <a:latin typeface="Univers" pitchFamily="34" charset="0"/>
              </a:rPr>
              <a:t>J</a:t>
            </a:r>
            <a:r>
              <a:rPr lang="es-ES" sz="1500" smtClean="0">
                <a:solidFill>
                  <a:srgbClr val="560730"/>
                </a:solidFill>
                <a:latin typeface="Univers" pitchFamily="34" charset="0"/>
              </a:rPr>
              <a:t>udicial </a:t>
            </a:r>
            <a:r>
              <a:rPr lang="es-ES" sz="1500" smtClean="0">
                <a:solidFill>
                  <a:srgbClr val="4D4D4D"/>
                </a:solidFill>
                <a:latin typeface="Univers" pitchFamily="34" charset="0"/>
              </a:rPr>
              <a:t>E</a:t>
            </a:r>
            <a:r>
              <a:rPr lang="es-ES" sz="1500" smtClean="0">
                <a:solidFill>
                  <a:srgbClr val="560730"/>
                </a:solidFill>
                <a:latin typeface="Univers" pitchFamily="34" charset="0"/>
              </a:rPr>
              <a:t>lectoral</a:t>
            </a:r>
          </a:p>
        </p:txBody>
      </p:sp>
    </p:spTree>
    <p:extLst>
      <p:ext uri="{BB962C8B-B14F-4D97-AF65-F5344CB8AC3E}">
        <p14:creationId xmlns:p14="http://schemas.microsoft.com/office/powerpoint/2010/main" val="19026481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942417" y="2514601"/>
            <a:ext cx="6600451" cy="2262781"/>
          </a:xfrm>
        </p:spPr>
        <p:txBody>
          <a:bodyPr anchor="b">
            <a:normAutofit/>
          </a:bodyPr>
          <a:lstStyle>
            <a:lvl1pPr>
              <a:defRPr sz="54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1942417" y="4777382"/>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pPr>
              <a:defRPr/>
            </a:pPr>
            <a:fld id="{AAC53C14-1C62-4598-84AD-552D3AB2CDF4}"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s-ES">
              <a:solidFill>
                <a:prstClr val="black">
                  <a:tint val="75000"/>
                </a:prstClr>
              </a:solidFill>
            </a:endParaRPr>
          </a:p>
        </p:txBody>
      </p:sp>
      <p:sp>
        <p:nvSpPr>
          <p:cNvPr id="9" name="Freeform 8"/>
          <p:cNvSpPr/>
          <p:nvPr/>
        </p:nvSpPr>
        <p:spPr bwMode="auto">
          <a:xfrm>
            <a:off x="-31719" y="4321160"/>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3"/>
            <a:ext cx="584978" cy="365125"/>
          </a:xfrm>
        </p:spPr>
        <p:txBody>
          <a:bodyPr/>
          <a:lstStyle/>
          <a:p>
            <a:fld id="{EEAFD866-5F54-4FC3-A9C0-D13A3B19866B}" type="slidenum">
              <a:rPr lang="es-ES" altLang="es-MX" smtClean="0"/>
              <a:pPr/>
              <a:t>‹Nº›</a:t>
            </a:fld>
            <a:endParaRPr lang="es-ES" altLang="es-MX"/>
          </a:p>
        </p:txBody>
      </p:sp>
    </p:spTree>
    <p:extLst>
      <p:ext uri="{BB962C8B-B14F-4D97-AF65-F5344CB8AC3E}">
        <p14:creationId xmlns:p14="http://schemas.microsoft.com/office/powerpoint/2010/main" val="40992397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2"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6"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167FDDA3-497F-4DEE-8FF9-2A6D884A851D}"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s-ES">
              <a:solidFill>
                <a:prstClr val="black">
                  <a:tint val="75000"/>
                </a:prstClr>
              </a:solidFill>
            </a:endParaRPr>
          </a:p>
        </p:txBody>
      </p:sp>
      <p:sp>
        <p:nvSpPr>
          <p:cNvPr id="10"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3395FE4-4ED8-4648-B0C3-DECD1D18E770}" type="slidenum">
              <a:rPr lang="es-ES" altLang="es-MX" smtClean="0"/>
              <a:pPr/>
              <a:t>‹Nº›</a:t>
            </a:fld>
            <a:endParaRPr lang="es-ES" altLang="es-MX"/>
          </a:p>
        </p:txBody>
      </p:sp>
    </p:spTree>
    <p:extLst>
      <p:ext uri="{BB962C8B-B14F-4D97-AF65-F5344CB8AC3E}">
        <p14:creationId xmlns:p14="http://schemas.microsoft.com/office/powerpoint/2010/main" val="598151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945202" y="624110"/>
            <a:ext cx="6589199" cy="1280890"/>
          </a:xfrm>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942416" y="2133600"/>
            <a:ext cx="6591985" cy="377762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167FDDA3-497F-4DEE-8FF9-2A6D884A851D}" type="datetimeFigureOut">
              <a:rPr lang="es-ES" smtClean="0"/>
              <a:pPr>
                <a:defRPr/>
              </a:pPr>
              <a:t>21/10/2017</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10"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03395FE4-4ED8-4648-B0C3-DECD1D18E770}" type="slidenum">
              <a:rPr lang="es-ES" altLang="es-MX" smtClean="0"/>
              <a:pPr/>
              <a:t>‹Nº›</a:t>
            </a:fld>
            <a:endParaRPr lang="es-ES" altLang="es-MX"/>
          </a:p>
        </p:txBody>
      </p:sp>
    </p:spTree>
    <p:extLst>
      <p:ext uri="{BB962C8B-B14F-4D97-AF65-F5344CB8AC3E}">
        <p14:creationId xmlns:p14="http://schemas.microsoft.com/office/powerpoint/2010/main" val="10285753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6"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6"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16631-1C77-4DF8-AD80-1254B55C00F9}"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s-ES">
              <a:solidFill>
                <a:prstClr val="black">
                  <a:tint val="75000"/>
                </a:prstClr>
              </a:solidFill>
            </a:endParaRPr>
          </a:p>
        </p:txBody>
      </p:sp>
      <p:sp>
        <p:nvSpPr>
          <p:cNvPr id="11" name="Freeform 11"/>
          <p:cNvSpPr/>
          <p:nvPr/>
        </p:nvSpPr>
        <p:spPr bwMode="auto">
          <a:xfrm flipV="1">
            <a:off x="59" y="3166529"/>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2"/>
            <a:ext cx="584978" cy="365125"/>
          </a:xfrm>
        </p:spPr>
        <p:txBody>
          <a:bodyPr/>
          <a:lstStyle/>
          <a:p>
            <a:fld id="{C65A1694-DAC8-475E-B7A5-876B9EBF9CF3}" type="slidenum">
              <a:rPr lang="es-ES" altLang="es-MX" smtClean="0"/>
              <a:pPr/>
              <a:t>‹Nº›</a:t>
            </a:fld>
            <a:endParaRPr lang="es-ES" altLang="es-MX"/>
          </a:p>
        </p:txBody>
      </p:sp>
    </p:spTree>
    <p:extLst>
      <p:ext uri="{BB962C8B-B14F-4D97-AF65-F5344CB8AC3E}">
        <p14:creationId xmlns:p14="http://schemas.microsoft.com/office/powerpoint/2010/main" val="13976284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7" y="2136708"/>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8" y="2136708"/>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50274280-10F8-4871-A5AF-0A6F3BBE0A75}"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s-ES">
              <a:solidFill>
                <a:prstClr val="black">
                  <a:tint val="75000"/>
                </a:prstClr>
              </a:solidFill>
            </a:endParaRPr>
          </a:p>
        </p:txBody>
      </p:sp>
      <p:sp>
        <p:nvSpPr>
          <p:cNvPr id="9"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5"/>
            <a:ext cx="584978" cy="365125"/>
          </a:xfrm>
        </p:spPr>
        <p:txBody>
          <a:bodyPr/>
          <a:lstStyle/>
          <a:p>
            <a:fld id="{5B9C0D15-C13E-4968-8DB6-8AF1187B9B3A}" type="slidenum">
              <a:rPr lang="es-ES" altLang="es-MX" smtClean="0"/>
              <a:pPr/>
              <a:t>‹Nº›</a:t>
            </a:fld>
            <a:endParaRPr lang="es-ES" altLang="es-MX"/>
          </a:p>
        </p:txBody>
      </p:sp>
    </p:spTree>
    <p:extLst>
      <p:ext uri="{BB962C8B-B14F-4D97-AF65-F5344CB8AC3E}">
        <p14:creationId xmlns:p14="http://schemas.microsoft.com/office/powerpoint/2010/main" val="15913328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90"/>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5"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6" y="2799662"/>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8F6BC0BE-4ECC-4B18-B421-A486138D04F6}"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s-ES">
              <a:solidFill>
                <a:prstClr val="black">
                  <a:tint val="75000"/>
                </a:prstClr>
              </a:solidFill>
            </a:endParaRPr>
          </a:p>
        </p:txBody>
      </p:sp>
      <p:sp>
        <p:nvSpPr>
          <p:cNvPr id="11"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5"/>
            <a:ext cx="584978" cy="365125"/>
          </a:xfrm>
        </p:spPr>
        <p:txBody>
          <a:bodyPr/>
          <a:lstStyle/>
          <a:p>
            <a:fld id="{B67FA74C-6703-470B-8ECD-BA920C5D81F6}" type="slidenum">
              <a:rPr lang="es-ES" altLang="es-MX" smtClean="0"/>
              <a:pPr/>
              <a:t>‹Nº›</a:t>
            </a:fld>
            <a:endParaRPr lang="es-ES" altLang="es-MX"/>
          </a:p>
        </p:txBody>
      </p:sp>
    </p:spTree>
    <p:extLst>
      <p:ext uri="{BB962C8B-B14F-4D97-AF65-F5344CB8AC3E}">
        <p14:creationId xmlns:p14="http://schemas.microsoft.com/office/powerpoint/2010/main" val="17126309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175D333A-24C1-46B7-8F82-63C0AF5C6DE3}"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s-ES">
              <a:solidFill>
                <a:prstClr val="black">
                  <a:tint val="75000"/>
                </a:prstClr>
              </a:solidFill>
            </a:endParaRPr>
          </a:p>
        </p:txBody>
      </p:sp>
      <p:sp>
        <p:nvSpPr>
          <p:cNvPr id="8"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D9D871-C9FB-4C6C-B44B-805D0D34CDBC}" type="slidenum">
              <a:rPr lang="es-ES" altLang="es-MX" smtClean="0"/>
              <a:pPr/>
              <a:t>‹Nº›</a:t>
            </a:fld>
            <a:endParaRPr lang="es-ES" altLang="es-MX"/>
          </a:p>
        </p:txBody>
      </p:sp>
    </p:spTree>
    <p:extLst>
      <p:ext uri="{BB962C8B-B14F-4D97-AF65-F5344CB8AC3E}">
        <p14:creationId xmlns:p14="http://schemas.microsoft.com/office/powerpoint/2010/main" val="127538984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767AB52-61A8-477C-80C4-8A8F08C830F2}"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es-ES">
              <a:solidFill>
                <a:prstClr val="black">
                  <a:tint val="75000"/>
                </a:prstClr>
              </a:solidFill>
            </a:endParaRPr>
          </a:p>
        </p:txBody>
      </p:sp>
      <p:sp>
        <p:nvSpPr>
          <p:cNvPr id="6"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0B1220F-1EA3-45CC-93F4-B1B0DB6D358E}" type="slidenum">
              <a:rPr lang="es-ES" altLang="es-MX" smtClean="0"/>
              <a:pPr/>
              <a:t>‹Nº›</a:t>
            </a:fld>
            <a:endParaRPr lang="es-ES" altLang="es-MX"/>
          </a:p>
        </p:txBody>
      </p:sp>
    </p:spTree>
    <p:extLst>
      <p:ext uri="{BB962C8B-B14F-4D97-AF65-F5344CB8AC3E}">
        <p14:creationId xmlns:p14="http://schemas.microsoft.com/office/powerpoint/2010/main" val="1151629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5" y="446091"/>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36087E5A-B2B2-463A-A44F-921B624A0C2C}"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s-ES">
              <a:solidFill>
                <a:prstClr val="black">
                  <a:tint val="75000"/>
                </a:prstClr>
              </a:solidFill>
            </a:endParaRPr>
          </a:p>
        </p:txBody>
      </p:sp>
      <p:sp>
        <p:nvSpPr>
          <p:cNvPr id="10"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B6AAB04-CF7C-4F83-8AA2-6065D7FE2DE1}" type="slidenum">
              <a:rPr lang="es-ES" altLang="es-MX" smtClean="0"/>
              <a:pPr/>
              <a:t>‹Nº›</a:t>
            </a:fld>
            <a:endParaRPr lang="es-ES" altLang="es-MX"/>
          </a:p>
        </p:txBody>
      </p:sp>
    </p:spTree>
    <p:extLst>
      <p:ext uri="{BB962C8B-B14F-4D97-AF65-F5344CB8AC3E}">
        <p14:creationId xmlns:p14="http://schemas.microsoft.com/office/powerpoint/2010/main" val="17642741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6"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6"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6"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0D3EE204-92AC-4931-9378-25EB0BD8B23F}"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s-ES">
              <a:solidFill>
                <a:prstClr val="black">
                  <a:tint val="75000"/>
                </a:prstClr>
              </a:solidFill>
            </a:endParaRPr>
          </a:p>
        </p:txBody>
      </p:sp>
      <p:sp>
        <p:nvSpPr>
          <p:cNvPr id="10" name="Freeform 11"/>
          <p:cNvSpPr/>
          <p:nvPr/>
        </p:nvSpPr>
        <p:spPr bwMode="auto">
          <a:xfrm flipV="1">
            <a:off x="59" y="4910662"/>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90"/>
            <a:ext cx="584978" cy="365125"/>
          </a:xfrm>
        </p:spPr>
        <p:txBody>
          <a:bodyPr/>
          <a:lstStyle/>
          <a:p>
            <a:fld id="{CA799DAB-3409-4A17-849B-61115868521B}" type="slidenum">
              <a:rPr lang="es-ES" altLang="es-MX" smtClean="0"/>
              <a:pPr/>
              <a:t>‹Nº›</a:t>
            </a:fld>
            <a:endParaRPr lang="es-ES" altLang="es-MX"/>
          </a:p>
        </p:txBody>
      </p:sp>
    </p:spTree>
    <p:extLst>
      <p:ext uri="{BB962C8B-B14F-4D97-AF65-F5344CB8AC3E}">
        <p14:creationId xmlns:p14="http://schemas.microsoft.com/office/powerpoint/2010/main" val="26377837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942416" y="609600"/>
            <a:ext cx="6591985" cy="311704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6"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175D333A-24C1-46B7-8F82-63C0AF5C6DE3}"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s-ES">
              <a:solidFill>
                <a:prstClr val="black">
                  <a:tint val="75000"/>
                </a:prstClr>
              </a:solidFill>
            </a:endParaRPr>
          </a:p>
        </p:txBody>
      </p:sp>
      <p:sp>
        <p:nvSpPr>
          <p:cNvPr id="10" name="Freeform 11"/>
          <p:cNvSpPr/>
          <p:nvPr/>
        </p:nvSpPr>
        <p:spPr bwMode="auto">
          <a:xfrm flipV="1">
            <a:off x="59" y="3166529"/>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2"/>
            <a:ext cx="584978" cy="365125"/>
          </a:xfrm>
        </p:spPr>
        <p:txBody>
          <a:bodyPr/>
          <a:lstStyle/>
          <a:p>
            <a:fld id="{D5D9D871-C9FB-4C6C-B44B-805D0D34CDBC}" type="slidenum">
              <a:rPr lang="es-ES" altLang="es-MX" smtClean="0"/>
              <a:pPr/>
              <a:t>‹Nº›</a:t>
            </a:fld>
            <a:endParaRPr lang="es-ES" altLang="es-MX"/>
          </a:p>
        </p:txBody>
      </p:sp>
    </p:spTree>
    <p:extLst>
      <p:ext uri="{BB962C8B-B14F-4D97-AF65-F5344CB8AC3E}">
        <p14:creationId xmlns:p14="http://schemas.microsoft.com/office/powerpoint/2010/main" val="37083003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2188124"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942416"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175D333A-24C1-46B7-8F82-63C0AF5C6DE3}"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s-ES">
              <a:solidFill>
                <a:prstClr val="black">
                  <a:tint val="75000"/>
                </a:prstClr>
              </a:solidFill>
            </a:endParaRPr>
          </a:p>
        </p:txBody>
      </p:sp>
      <p:sp>
        <p:nvSpPr>
          <p:cNvPr id="19" name="Freeform 11"/>
          <p:cNvSpPr/>
          <p:nvPr/>
        </p:nvSpPr>
        <p:spPr bwMode="auto">
          <a:xfrm flipV="1">
            <a:off x="59" y="3166529"/>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2"/>
            <a:ext cx="584978" cy="365125"/>
          </a:xfrm>
        </p:spPr>
        <p:txBody>
          <a:bodyPr/>
          <a:lstStyle/>
          <a:p>
            <a:fld id="{D5D9D871-C9FB-4C6C-B44B-805D0D34CDBC}" type="slidenum">
              <a:rPr lang="es-ES" altLang="es-MX" smtClean="0"/>
              <a:pPr/>
              <a:t>‹Nº›</a:t>
            </a:fld>
            <a:endParaRPr lang="es-ES" altLang="es-MX"/>
          </a:p>
        </p:txBody>
      </p:sp>
      <p:sp>
        <p:nvSpPr>
          <p:cNvPr id="14" name="TextBox 13"/>
          <p:cNvSpPr txBox="1"/>
          <p:nvPr/>
        </p:nvSpPr>
        <p:spPr>
          <a:xfrm>
            <a:off x="1808317" y="648005"/>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
        <p:nvSpPr>
          <p:cNvPr id="15" name="TextBox 14"/>
          <p:cNvSpPr txBox="1"/>
          <p:nvPr/>
        </p:nvSpPr>
        <p:spPr>
          <a:xfrm>
            <a:off x="8169534"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Tree>
    <p:extLst>
      <p:ext uri="{BB962C8B-B14F-4D97-AF65-F5344CB8AC3E}">
        <p14:creationId xmlns:p14="http://schemas.microsoft.com/office/powerpoint/2010/main" val="26322313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942416" y="2438403"/>
            <a:ext cx="6591985" cy="2724845"/>
          </a:xfrm>
        </p:spPr>
        <p:txBody>
          <a:bodyPr anchor="b">
            <a:normAutofit/>
          </a:bodyPr>
          <a:lstStyle>
            <a:lvl1pPr algn="l">
              <a:defRPr sz="4800" b="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1942416"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175D333A-24C1-46B7-8F82-63C0AF5C6DE3}"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s-ES">
              <a:solidFill>
                <a:prstClr val="black">
                  <a:tint val="75000"/>
                </a:prstClr>
              </a:solidFill>
            </a:endParaRPr>
          </a:p>
        </p:txBody>
      </p:sp>
      <p:sp>
        <p:nvSpPr>
          <p:cNvPr id="11" name="Freeform 11"/>
          <p:cNvSpPr/>
          <p:nvPr/>
        </p:nvSpPr>
        <p:spPr bwMode="auto">
          <a:xfrm flipV="1">
            <a:off x="59" y="4910662"/>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90"/>
            <a:ext cx="584978" cy="365125"/>
          </a:xfrm>
        </p:spPr>
        <p:txBody>
          <a:bodyPr/>
          <a:lstStyle/>
          <a:p>
            <a:fld id="{D5D9D871-C9FB-4C6C-B44B-805D0D34CDBC}" type="slidenum">
              <a:rPr lang="es-ES" altLang="es-MX" smtClean="0"/>
              <a:pPr/>
              <a:t>‹Nº›</a:t>
            </a:fld>
            <a:endParaRPr lang="es-ES" altLang="es-MX"/>
          </a:p>
        </p:txBody>
      </p:sp>
    </p:spTree>
    <p:extLst>
      <p:ext uri="{BB962C8B-B14F-4D97-AF65-F5344CB8AC3E}">
        <p14:creationId xmlns:p14="http://schemas.microsoft.com/office/powerpoint/2010/main" val="4096273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942416" y="2074562"/>
            <a:ext cx="6591985" cy="1468800"/>
          </a:xfrm>
        </p:spPr>
        <p:txBody>
          <a:bodyPr anchor="b"/>
          <a:lstStyle>
            <a:lvl1pPr algn="l">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6"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pPr>
              <a:defRPr/>
            </a:pPr>
            <a:fld id="{B6116631-1C77-4DF8-AD80-1254B55C00F9}" type="datetimeFigureOut">
              <a:rPr lang="es-ES" smtClean="0"/>
              <a:pPr>
                <a:defRPr/>
              </a:pPr>
              <a:t>21/10/2017</a:t>
            </a:fld>
            <a:endParaRPr lang="es-ES"/>
          </a:p>
        </p:txBody>
      </p:sp>
      <p:sp>
        <p:nvSpPr>
          <p:cNvPr id="5" name="Footer Placeholder 4"/>
          <p:cNvSpPr>
            <a:spLocks noGrp="1"/>
          </p:cNvSpPr>
          <p:nvPr>
            <p:ph type="ftr" sz="quarter" idx="11"/>
          </p:nvPr>
        </p:nvSpPr>
        <p:spPr/>
        <p:txBody>
          <a:bodyPr/>
          <a:lstStyle/>
          <a:p>
            <a:pPr>
              <a:defRPr/>
            </a:pPr>
            <a:endParaRPr lang="es-ES"/>
          </a:p>
        </p:txBody>
      </p:sp>
      <p:sp>
        <p:nvSpPr>
          <p:cNvPr id="11" name="Freeform 11"/>
          <p:cNvSpPr/>
          <p:nvPr/>
        </p:nvSpPr>
        <p:spPr bwMode="auto">
          <a:xfrm flipV="1">
            <a:off x="59" y="3166529"/>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2"/>
            <a:ext cx="584978" cy="365125"/>
          </a:xfrm>
        </p:spPr>
        <p:txBody>
          <a:bodyPr/>
          <a:lstStyle/>
          <a:p>
            <a:fld id="{C65A1694-DAC8-475E-B7A5-876B9EBF9CF3}" type="slidenum">
              <a:rPr lang="es-ES" altLang="es-MX" smtClean="0"/>
              <a:pPr/>
              <a:t>‹Nº›</a:t>
            </a:fld>
            <a:endParaRPr lang="es-ES" altLang="es-MX"/>
          </a:p>
        </p:txBody>
      </p:sp>
    </p:spTree>
    <p:extLst>
      <p:ext uri="{BB962C8B-B14F-4D97-AF65-F5344CB8AC3E}">
        <p14:creationId xmlns:p14="http://schemas.microsoft.com/office/powerpoint/2010/main" val="2715908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3" name="Title 1"/>
          <p:cNvSpPr>
            <a:spLocks noGrp="1"/>
          </p:cNvSpPr>
          <p:nvPr>
            <p:ph type="title"/>
          </p:nvPr>
        </p:nvSpPr>
        <p:spPr>
          <a:xfrm>
            <a:off x="2188124" y="609600"/>
            <a:ext cx="6109587" cy="2895600"/>
          </a:xfrm>
        </p:spPr>
        <p:txBody>
          <a:bodyPr anchor="ctr">
            <a:normAutofit/>
          </a:bodyPr>
          <a:lstStyle>
            <a:lvl1pPr algn="l">
              <a:defRPr sz="4800" b="0" cap="none"/>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6"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6"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175D333A-24C1-46B7-8F82-63C0AF5C6DE3}"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s-ES">
              <a:solidFill>
                <a:prstClr val="black">
                  <a:tint val="75000"/>
                </a:prstClr>
              </a:solidFill>
            </a:endParaRPr>
          </a:p>
        </p:txBody>
      </p:sp>
      <p:sp>
        <p:nvSpPr>
          <p:cNvPr id="20" name="Freeform 11"/>
          <p:cNvSpPr/>
          <p:nvPr/>
        </p:nvSpPr>
        <p:spPr bwMode="auto">
          <a:xfrm flipV="1">
            <a:off x="59" y="4910662"/>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90"/>
            <a:ext cx="584978" cy="365125"/>
          </a:xfrm>
        </p:spPr>
        <p:txBody>
          <a:bodyPr/>
          <a:lstStyle/>
          <a:p>
            <a:fld id="{D5D9D871-C9FB-4C6C-B44B-805D0D34CDBC}" type="slidenum">
              <a:rPr lang="es-ES" altLang="es-MX" smtClean="0"/>
              <a:pPr/>
              <a:t>‹Nº›</a:t>
            </a:fld>
            <a:endParaRPr lang="es-ES" altLang="es-MX"/>
          </a:p>
        </p:txBody>
      </p:sp>
      <p:sp>
        <p:nvSpPr>
          <p:cNvPr id="11" name="TextBox 10"/>
          <p:cNvSpPr txBox="1"/>
          <p:nvPr/>
        </p:nvSpPr>
        <p:spPr>
          <a:xfrm>
            <a:off x="1808317" y="648005"/>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
        <p:nvSpPr>
          <p:cNvPr id="12" name="TextBox 11"/>
          <p:cNvSpPr txBox="1"/>
          <p:nvPr/>
        </p:nvSpPr>
        <p:spPr>
          <a:xfrm>
            <a:off x="8169534" y="2905306"/>
            <a:ext cx="457319" cy="584776"/>
          </a:xfrm>
          <a:prstGeom prst="rect">
            <a:avLst/>
          </a:prstGeom>
        </p:spPr>
        <p:txBody>
          <a:bodyPr vert="horz" lIns="91440" tIns="45720" rIns="91440" bIns="45720" rtlCol="0" anchor="ctr">
            <a:noAutofit/>
          </a:bodyPr>
          <a:lstStyle/>
          <a:p>
            <a:r>
              <a:rPr lang="en-US" sz="8000" dirty="0">
                <a:ln w="3175" cmpd="sng">
                  <a:noFill/>
                </a:ln>
                <a:solidFill>
                  <a:srgbClr val="353535"/>
                </a:solidFill>
                <a:latin typeface="Arial"/>
              </a:rPr>
              <a:t>”</a:t>
            </a:r>
          </a:p>
        </p:txBody>
      </p:sp>
    </p:spTree>
    <p:extLst>
      <p:ext uri="{BB962C8B-B14F-4D97-AF65-F5344CB8AC3E}">
        <p14:creationId xmlns:p14="http://schemas.microsoft.com/office/powerpoint/2010/main" val="26963471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s-ES" smtClean="0"/>
              <a:t>Haga clic para modificar el estilo de título del patrón</a:t>
            </a:r>
            <a:endParaRPr lang="en-US" dirty="0"/>
          </a:p>
        </p:txBody>
      </p:sp>
      <p:sp>
        <p:nvSpPr>
          <p:cNvPr id="21" name="Text Placeholder 9"/>
          <p:cNvSpPr>
            <a:spLocks noGrp="1"/>
          </p:cNvSpPr>
          <p:nvPr>
            <p:ph type="body" sz="quarter" idx="13"/>
          </p:nvPr>
        </p:nvSpPr>
        <p:spPr>
          <a:xfrm>
            <a:off x="1942416"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4" name="Text Placeholder 3"/>
          <p:cNvSpPr>
            <a:spLocks noGrp="1"/>
          </p:cNvSpPr>
          <p:nvPr>
            <p:ph type="body" sz="half" idx="2"/>
          </p:nvPr>
        </p:nvSpPr>
        <p:spPr>
          <a:xfrm>
            <a:off x="1942416"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175D333A-24C1-46B7-8F82-63C0AF5C6DE3}"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s-ES">
              <a:solidFill>
                <a:prstClr val="black">
                  <a:tint val="75000"/>
                </a:prstClr>
              </a:solidFill>
            </a:endParaRPr>
          </a:p>
        </p:txBody>
      </p:sp>
      <p:sp>
        <p:nvSpPr>
          <p:cNvPr id="10" name="Freeform 11"/>
          <p:cNvSpPr/>
          <p:nvPr/>
        </p:nvSpPr>
        <p:spPr bwMode="auto">
          <a:xfrm flipV="1">
            <a:off x="59" y="4910662"/>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90"/>
            <a:ext cx="584978" cy="365125"/>
          </a:xfrm>
        </p:spPr>
        <p:txBody>
          <a:bodyPr/>
          <a:lstStyle/>
          <a:p>
            <a:fld id="{D5D9D871-C9FB-4C6C-B44B-805D0D34CDBC}" type="slidenum">
              <a:rPr lang="es-ES" altLang="es-MX" smtClean="0"/>
              <a:pPr/>
              <a:t>‹Nº›</a:t>
            </a:fld>
            <a:endParaRPr lang="es-ES" altLang="es-MX"/>
          </a:p>
        </p:txBody>
      </p:sp>
    </p:spTree>
    <p:extLst>
      <p:ext uri="{BB962C8B-B14F-4D97-AF65-F5344CB8AC3E}">
        <p14:creationId xmlns:p14="http://schemas.microsoft.com/office/powerpoint/2010/main" val="8455179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669EB2B1-23C7-4A12-8AF1-AE260A7930A6}"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s-ES">
              <a:solidFill>
                <a:prstClr val="black">
                  <a:tint val="75000"/>
                </a:prstClr>
              </a:solidFill>
            </a:endParaRPr>
          </a:p>
        </p:txBody>
      </p:sp>
      <p:sp>
        <p:nvSpPr>
          <p:cNvPr id="10"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95CC38-88D1-419A-866C-4D6D1C25FE9D}" type="slidenum">
              <a:rPr lang="es-ES" altLang="es-MX" smtClean="0"/>
              <a:pPr/>
              <a:t>‹Nº›</a:t>
            </a:fld>
            <a:endParaRPr lang="es-ES" altLang="es-MX"/>
          </a:p>
        </p:txBody>
      </p:sp>
    </p:spTree>
    <p:extLst>
      <p:ext uri="{BB962C8B-B14F-4D97-AF65-F5344CB8AC3E}">
        <p14:creationId xmlns:p14="http://schemas.microsoft.com/office/powerpoint/2010/main" val="439400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8"/>
            <a:ext cx="1656132" cy="5283817"/>
          </a:xfrm>
        </p:spPr>
        <p:txBody>
          <a:bodyPr vert="eaVert" anchor="ct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942416" y="627408"/>
            <a:ext cx="4716348" cy="52838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pPr>
              <a:defRPr/>
            </a:pPr>
            <a:fld id="{339CD485-AC3D-4335-A97C-9D21EEEAE028}"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s-ES">
              <a:solidFill>
                <a:prstClr val="black">
                  <a:tint val="75000"/>
                </a:prstClr>
              </a:solidFill>
            </a:endParaRPr>
          </a:p>
        </p:txBody>
      </p:sp>
      <p:sp>
        <p:nvSpPr>
          <p:cNvPr id="10"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AF462570-2EE2-45AB-BB59-E4A4CEA11533}" type="slidenum">
              <a:rPr lang="es-ES" altLang="es-MX" smtClean="0"/>
              <a:pPr/>
              <a:t>‹Nº›</a:t>
            </a:fld>
            <a:endParaRPr lang="es-ES" altLang="es-MX"/>
          </a:p>
        </p:txBody>
      </p:sp>
    </p:spTree>
    <p:extLst>
      <p:ext uri="{BB962C8B-B14F-4D97-AF65-F5344CB8AC3E}">
        <p14:creationId xmlns:p14="http://schemas.microsoft.com/office/powerpoint/2010/main" val="24596044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cSld name="1_Diapositiva de título">
    <p:spTree>
      <p:nvGrpSpPr>
        <p:cNvPr id="1" name=""/>
        <p:cNvGrpSpPr/>
        <p:nvPr/>
      </p:nvGrpSpPr>
      <p:grpSpPr>
        <a:xfrm>
          <a:off x="0" y="0"/>
          <a:ext cx="0" cy="0"/>
          <a:chOff x="0" y="0"/>
          <a:chExt cx="0" cy="0"/>
        </a:xfrm>
      </p:grpSpPr>
      <p:pic>
        <p:nvPicPr>
          <p:cNvPr id="2" name="Picture 2" descr="presentación_powe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66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3"/>
          <p:cNvSpPr txBox="1">
            <a:spLocks noChangeArrowheads="1"/>
          </p:cNvSpPr>
          <p:nvPr userDrawn="1"/>
        </p:nvSpPr>
        <p:spPr bwMode="auto">
          <a:xfrm>
            <a:off x="84138" y="6115050"/>
            <a:ext cx="2400300" cy="571500"/>
          </a:xfrm>
          <a:prstGeom prst="rect">
            <a:avLst/>
          </a:prstGeom>
          <a:noFill/>
          <a:ln>
            <a:noFill/>
          </a:ln>
          <a:extLst/>
        </p:spPr>
        <p:txBody>
          <a:bodyPr/>
          <a:lstStyle>
            <a:lvl1pPr eaLnBrk="0" hangingPunct="0">
              <a:defRPr sz="2000" b="1">
                <a:solidFill>
                  <a:schemeClr val="tx1"/>
                </a:solidFill>
                <a:latin typeface="Arial" charset="0"/>
              </a:defRPr>
            </a:lvl1pPr>
            <a:lvl2pPr marL="742950" indent="-285750" eaLnBrk="0" hangingPunct="0">
              <a:defRPr sz="2000" b="1">
                <a:solidFill>
                  <a:schemeClr val="tx1"/>
                </a:solidFill>
                <a:latin typeface="Arial" charset="0"/>
              </a:defRPr>
            </a:lvl2pPr>
            <a:lvl3pPr marL="1143000" indent="-228600" eaLnBrk="0" hangingPunct="0">
              <a:defRPr sz="2000" b="1">
                <a:solidFill>
                  <a:schemeClr val="tx1"/>
                </a:solidFill>
                <a:latin typeface="Arial" charset="0"/>
              </a:defRPr>
            </a:lvl3pPr>
            <a:lvl4pPr marL="1600200" indent="-228600" eaLnBrk="0" hangingPunct="0">
              <a:defRPr sz="2000" b="1">
                <a:solidFill>
                  <a:schemeClr val="tx1"/>
                </a:solidFill>
                <a:latin typeface="Arial" charset="0"/>
              </a:defRPr>
            </a:lvl4pPr>
            <a:lvl5pPr marL="2057400" indent="-228600" eaLnBrk="0" hangingPunct="0">
              <a:defRPr sz="2000" b="1">
                <a:solidFill>
                  <a:schemeClr val="tx1"/>
                </a:solidFill>
                <a:latin typeface="Arial" charset="0"/>
              </a:defRPr>
            </a:lvl5pPr>
            <a:lvl6pPr marL="2514600" indent="-228600" algn="ctr" eaLnBrk="0" fontAlgn="base" hangingPunct="0">
              <a:spcBef>
                <a:spcPct val="0"/>
              </a:spcBef>
              <a:spcAft>
                <a:spcPct val="0"/>
              </a:spcAft>
              <a:defRPr sz="2000" b="1">
                <a:solidFill>
                  <a:schemeClr val="tx1"/>
                </a:solidFill>
                <a:latin typeface="Arial" charset="0"/>
              </a:defRPr>
            </a:lvl6pPr>
            <a:lvl7pPr marL="2971800" indent="-228600" algn="ctr" eaLnBrk="0" fontAlgn="base" hangingPunct="0">
              <a:spcBef>
                <a:spcPct val="0"/>
              </a:spcBef>
              <a:spcAft>
                <a:spcPct val="0"/>
              </a:spcAft>
              <a:defRPr sz="2000" b="1">
                <a:solidFill>
                  <a:schemeClr val="tx1"/>
                </a:solidFill>
                <a:latin typeface="Arial" charset="0"/>
              </a:defRPr>
            </a:lvl7pPr>
            <a:lvl8pPr marL="3429000" indent="-228600" algn="ctr" eaLnBrk="0" fontAlgn="base" hangingPunct="0">
              <a:spcBef>
                <a:spcPct val="0"/>
              </a:spcBef>
              <a:spcAft>
                <a:spcPct val="0"/>
              </a:spcAft>
              <a:defRPr sz="2000" b="1">
                <a:solidFill>
                  <a:schemeClr val="tx1"/>
                </a:solidFill>
                <a:latin typeface="Arial" charset="0"/>
              </a:defRPr>
            </a:lvl8pPr>
            <a:lvl9pPr marL="3886200" indent="-228600" algn="ctr" eaLnBrk="0" fontAlgn="base" hangingPunct="0">
              <a:spcBef>
                <a:spcPct val="0"/>
              </a:spcBef>
              <a:spcAft>
                <a:spcPct val="0"/>
              </a:spcAft>
              <a:defRPr sz="2000" b="1">
                <a:solidFill>
                  <a:schemeClr val="tx1"/>
                </a:solidFill>
                <a:latin typeface="Arial" charset="0"/>
              </a:defRPr>
            </a:lvl9pPr>
          </a:lstStyle>
          <a:p>
            <a:pPr algn="l" eaLnBrk="1" hangingPunct="1">
              <a:lnSpc>
                <a:spcPct val="56000"/>
              </a:lnSpc>
              <a:defRPr/>
            </a:pPr>
            <a:endParaRPr lang="es-ES" sz="1400" b="0" smtClean="0">
              <a:solidFill>
                <a:prstClr val="black"/>
              </a:solidFill>
              <a:latin typeface="Univers" pitchFamily="34" charset="0"/>
            </a:endParaRPr>
          </a:p>
          <a:p>
            <a:pPr eaLnBrk="1" hangingPunct="1">
              <a:lnSpc>
                <a:spcPct val="96000"/>
              </a:lnSpc>
              <a:defRPr/>
            </a:pPr>
            <a:r>
              <a:rPr lang="es-ES" sz="1500" smtClean="0">
                <a:solidFill>
                  <a:srgbClr val="4D4D4D"/>
                </a:solidFill>
                <a:latin typeface="Univers" pitchFamily="34" charset="0"/>
              </a:rPr>
              <a:t>C</a:t>
            </a:r>
            <a:r>
              <a:rPr lang="es-ES" sz="1500" smtClean="0">
                <a:solidFill>
                  <a:srgbClr val="560730"/>
                </a:solidFill>
                <a:latin typeface="Univers" pitchFamily="34" charset="0"/>
              </a:rPr>
              <a:t>entro de </a:t>
            </a:r>
            <a:r>
              <a:rPr lang="es-ES" sz="1500" smtClean="0">
                <a:solidFill>
                  <a:srgbClr val="4D4D4D"/>
                </a:solidFill>
                <a:latin typeface="Univers" pitchFamily="34" charset="0"/>
              </a:rPr>
              <a:t>C</a:t>
            </a:r>
            <a:r>
              <a:rPr lang="es-ES" sz="1500" smtClean="0">
                <a:solidFill>
                  <a:srgbClr val="560730"/>
                </a:solidFill>
                <a:latin typeface="Univers" pitchFamily="34" charset="0"/>
              </a:rPr>
              <a:t>apacitación</a:t>
            </a:r>
          </a:p>
          <a:p>
            <a:pPr eaLnBrk="1" hangingPunct="1">
              <a:lnSpc>
                <a:spcPct val="96000"/>
              </a:lnSpc>
              <a:defRPr/>
            </a:pPr>
            <a:r>
              <a:rPr lang="es-ES" sz="1500" smtClean="0">
                <a:solidFill>
                  <a:srgbClr val="4D4D4D"/>
                </a:solidFill>
                <a:latin typeface="Univers" pitchFamily="34" charset="0"/>
              </a:rPr>
              <a:t>J</a:t>
            </a:r>
            <a:r>
              <a:rPr lang="es-ES" sz="1500" smtClean="0">
                <a:solidFill>
                  <a:srgbClr val="560730"/>
                </a:solidFill>
                <a:latin typeface="Univers" pitchFamily="34" charset="0"/>
              </a:rPr>
              <a:t>udicial </a:t>
            </a:r>
            <a:r>
              <a:rPr lang="es-ES" sz="1500" smtClean="0">
                <a:solidFill>
                  <a:srgbClr val="4D4D4D"/>
                </a:solidFill>
                <a:latin typeface="Univers" pitchFamily="34" charset="0"/>
              </a:rPr>
              <a:t>E</a:t>
            </a:r>
            <a:r>
              <a:rPr lang="es-ES" sz="1500" smtClean="0">
                <a:solidFill>
                  <a:srgbClr val="560730"/>
                </a:solidFill>
                <a:latin typeface="Univers" pitchFamily="34" charset="0"/>
              </a:rPr>
              <a:t>lectoral</a:t>
            </a:r>
          </a:p>
        </p:txBody>
      </p:sp>
    </p:spTree>
    <p:extLst>
      <p:ext uri="{BB962C8B-B14F-4D97-AF65-F5344CB8AC3E}">
        <p14:creationId xmlns:p14="http://schemas.microsoft.com/office/powerpoint/2010/main" val="3240452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942417" y="2136708"/>
            <a:ext cx="3197531"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5337308" y="2136708"/>
            <a:ext cx="3197093" cy="3767397"/>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pPr>
              <a:defRPr/>
            </a:pPr>
            <a:fld id="{50274280-10F8-4871-A5AF-0A6F3BBE0A75}" type="datetimeFigureOut">
              <a:rPr lang="es-ES" smtClean="0"/>
              <a:pPr>
                <a:defRPr/>
              </a:pPr>
              <a:t>21/10/2017</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9"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5"/>
            <a:ext cx="584978" cy="365125"/>
          </a:xfrm>
        </p:spPr>
        <p:txBody>
          <a:bodyPr/>
          <a:lstStyle/>
          <a:p>
            <a:fld id="{5B9C0D15-C13E-4968-8DB6-8AF1187B9B3A}" type="slidenum">
              <a:rPr lang="es-ES" altLang="es-MX" smtClean="0"/>
              <a:pPr/>
              <a:t>‹Nº›</a:t>
            </a:fld>
            <a:endParaRPr lang="es-ES" altLang="es-MX"/>
          </a:p>
        </p:txBody>
      </p:sp>
    </p:spTree>
    <p:extLst>
      <p:ext uri="{BB962C8B-B14F-4D97-AF65-F5344CB8AC3E}">
        <p14:creationId xmlns:p14="http://schemas.microsoft.com/office/powerpoint/2010/main" val="492072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942415" y="2802890"/>
            <a:ext cx="3197532"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5656155"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333716" y="2799662"/>
            <a:ext cx="3195680" cy="3105703"/>
          </a:xfrm>
        </p:spPr>
        <p:txBody>
          <a:bodyP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pPr>
              <a:defRPr/>
            </a:pPr>
            <a:fld id="{8F6BC0BE-4ECC-4B18-B421-A486138D04F6}" type="datetimeFigureOut">
              <a:rPr lang="es-ES" smtClean="0"/>
              <a:pPr>
                <a:defRPr/>
              </a:pPr>
              <a:t>21/10/2017</a:t>
            </a:fld>
            <a:endParaRPr lang="es-ES"/>
          </a:p>
        </p:txBody>
      </p:sp>
      <p:sp>
        <p:nvSpPr>
          <p:cNvPr id="8" name="Footer Placeholder 7"/>
          <p:cNvSpPr>
            <a:spLocks noGrp="1"/>
          </p:cNvSpPr>
          <p:nvPr>
            <p:ph type="ftr" sz="quarter" idx="11"/>
          </p:nvPr>
        </p:nvSpPr>
        <p:spPr/>
        <p:txBody>
          <a:bodyPr/>
          <a:lstStyle/>
          <a:p>
            <a:pPr>
              <a:defRPr/>
            </a:pPr>
            <a:endParaRPr lang="es-ES"/>
          </a:p>
        </p:txBody>
      </p:sp>
      <p:sp>
        <p:nvSpPr>
          <p:cNvPr id="11"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5"/>
            <a:ext cx="584978" cy="365125"/>
          </a:xfrm>
        </p:spPr>
        <p:txBody>
          <a:bodyPr/>
          <a:lstStyle/>
          <a:p>
            <a:fld id="{B67FA74C-6703-470B-8ECD-BA920C5D81F6}" type="slidenum">
              <a:rPr lang="es-ES" altLang="es-MX" smtClean="0"/>
              <a:pPr/>
              <a:t>‹Nº›</a:t>
            </a:fld>
            <a:endParaRPr lang="es-ES" altLang="es-MX"/>
          </a:p>
        </p:txBody>
      </p:sp>
    </p:spTree>
    <p:extLst>
      <p:ext uri="{BB962C8B-B14F-4D97-AF65-F5344CB8AC3E}">
        <p14:creationId xmlns:p14="http://schemas.microsoft.com/office/powerpoint/2010/main" val="2992508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pPr>
              <a:defRPr/>
            </a:pPr>
            <a:fld id="{175D333A-24C1-46B7-8F82-63C0AF5C6DE3}" type="datetimeFigureOut">
              <a:rPr lang="es-ES" smtClean="0"/>
              <a:pPr>
                <a:defRPr/>
              </a:pPr>
              <a:t>21/10/2017</a:t>
            </a:fld>
            <a:endParaRPr lang="es-ES"/>
          </a:p>
        </p:txBody>
      </p:sp>
      <p:sp>
        <p:nvSpPr>
          <p:cNvPr id="4" name="Footer Placeholder 3"/>
          <p:cNvSpPr>
            <a:spLocks noGrp="1"/>
          </p:cNvSpPr>
          <p:nvPr>
            <p:ph type="ftr" sz="quarter" idx="11"/>
          </p:nvPr>
        </p:nvSpPr>
        <p:spPr/>
        <p:txBody>
          <a:bodyPr/>
          <a:lstStyle/>
          <a:p>
            <a:pPr>
              <a:defRPr/>
            </a:pPr>
            <a:endParaRPr lang="es-ES"/>
          </a:p>
        </p:txBody>
      </p:sp>
      <p:sp>
        <p:nvSpPr>
          <p:cNvPr id="8"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D9D871-C9FB-4C6C-B44B-805D0D34CDBC}" type="slidenum">
              <a:rPr lang="es-ES" altLang="es-MX" smtClean="0"/>
              <a:pPr/>
              <a:t>‹Nº›</a:t>
            </a:fld>
            <a:endParaRPr lang="es-ES" altLang="es-MX"/>
          </a:p>
        </p:txBody>
      </p:sp>
    </p:spTree>
    <p:extLst>
      <p:ext uri="{BB962C8B-B14F-4D97-AF65-F5344CB8AC3E}">
        <p14:creationId xmlns:p14="http://schemas.microsoft.com/office/powerpoint/2010/main" val="2386609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767AB52-61A8-477C-80C4-8A8F08C830F2}" type="datetimeFigureOut">
              <a:rPr lang="es-ES" smtClean="0"/>
              <a:pPr>
                <a:defRPr/>
              </a:pPr>
              <a:t>21/10/2017</a:t>
            </a:fld>
            <a:endParaRPr lang="es-ES"/>
          </a:p>
        </p:txBody>
      </p:sp>
      <p:sp>
        <p:nvSpPr>
          <p:cNvPr id="3" name="Footer Placeholder 2"/>
          <p:cNvSpPr>
            <a:spLocks noGrp="1"/>
          </p:cNvSpPr>
          <p:nvPr>
            <p:ph type="ftr" sz="quarter" idx="11"/>
          </p:nvPr>
        </p:nvSpPr>
        <p:spPr/>
        <p:txBody>
          <a:bodyPr/>
          <a:lstStyle/>
          <a:p>
            <a:pPr>
              <a:defRPr/>
            </a:pPr>
            <a:endParaRPr lang="es-ES"/>
          </a:p>
        </p:txBody>
      </p:sp>
      <p:sp>
        <p:nvSpPr>
          <p:cNvPr id="6"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E0B1220F-1EA3-45CC-93F4-B1B0DB6D358E}" type="slidenum">
              <a:rPr lang="es-ES" altLang="es-MX" smtClean="0"/>
              <a:pPr/>
              <a:t>‹Nº›</a:t>
            </a:fld>
            <a:endParaRPr lang="es-ES" altLang="es-MX"/>
          </a:p>
        </p:txBody>
      </p:sp>
    </p:spTree>
    <p:extLst>
      <p:ext uri="{BB962C8B-B14F-4D97-AF65-F5344CB8AC3E}">
        <p14:creationId xmlns:p14="http://schemas.microsoft.com/office/powerpoint/2010/main" val="1192209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4743495" y="446091"/>
            <a:ext cx="3790906" cy="5414963"/>
          </a:xfrm>
        </p:spPr>
        <p:txBody>
          <a:bodyPr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36087E5A-B2B2-463A-A44F-921B624A0C2C}" type="datetimeFigureOut">
              <a:rPr lang="es-ES" smtClean="0"/>
              <a:pPr>
                <a:defRPr/>
              </a:pPr>
              <a:t>21/10/2017</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10" name="Freeform 11"/>
          <p:cNvSpPr/>
          <p:nvPr/>
        </p:nvSpPr>
        <p:spPr bwMode="auto">
          <a:xfrm flipV="1">
            <a:off x="59"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B6AAB04-CF7C-4F83-8AA2-6065D7FE2DE1}" type="slidenum">
              <a:rPr lang="es-ES" altLang="es-MX" smtClean="0"/>
              <a:pPr/>
              <a:t>‹Nº›</a:t>
            </a:fld>
            <a:endParaRPr lang="es-ES" altLang="es-MX"/>
          </a:p>
        </p:txBody>
      </p:sp>
    </p:spTree>
    <p:extLst>
      <p:ext uri="{BB962C8B-B14F-4D97-AF65-F5344CB8AC3E}">
        <p14:creationId xmlns:p14="http://schemas.microsoft.com/office/powerpoint/2010/main" val="606016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942416" y="4800600"/>
            <a:ext cx="6591985" cy="566738"/>
          </a:xfrm>
        </p:spPr>
        <p:txBody>
          <a:bodyPr anchor="b">
            <a:normAutofit/>
          </a:bodyPr>
          <a:lstStyle>
            <a:lvl1pPr algn="l">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1942416"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942416"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pPr>
              <a:defRPr/>
            </a:pPr>
            <a:fld id="{0D3EE204-92AC-4931-9378-25EB0BD8B23F}" type="datetimeFigureOut">
              <a:rPr lang="es-ES" smtClean="0"/>
              <a:pPr>
                <a:defRPr/>
              </a:pPr>
              <a:t>21/10/2017</a:t>
            </a:fld>
            <a:endParaRPr lang="es-ES"/>
          </a:p>
        </p:txBody>
      </p:sp>
      <p:sp>
        <p:nvSpPr>
          <p:cNvPr id="6" name="Footer Placeholder 5"/>
          <p:cNvSpPr>
            <a:spLocks noGrp="1"/>
          </p:cNvSpPr>
          <p:nvPr>
            <p:ph type="ftr" sz="quarter" idx="11"/>
          </p:nvPr>
        </p:nvSpPr>
        <p:spPr/>
        <p:txBody>
          <a:bodyPr/>
          <a:lstStyle/>
          <a:p>
            <a:pPr>
              <a:defRPr/>
            </a:pPr>
            <a:endParaRPr lang="es-ES"/>
          </a:p>
        </p:txBody>
      </p:sp>
      <p:sp>
        <p:nvSpPr>
          <p:cNvPr id="10" name="Freeform 11"/>
          <p:cNvSpPr/>
          <p:nvPr/>
        </p:nvSpPr>
        <p:spPr bwMode="auto">
          <a:xfrm flipV="1">
            <a:off x="59" y="4910662"/>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90"/>
            <a:ext cx="584978" cy="365125"/>
          </a:xfrm>
        </p:spPr>
        <p:txBody>
          <a:bodyPr/>
          <a:lstStyle/>
          <a:p>
            <a:fld id="{CA799DAB-3409-4A17-849B-61115868521B}" type="slidenum">
              <a:rPr lang="es-ES" altLang="es-MX" smtClean="0"/>
              <a:pPr/>
              <a:t>‹Nº›</a:t>
            </a:fld>
            <a:endParaRPr lang="es-ES" altLang="es-MX"/>
          </a:p>
        </p:txBody>
      </p:sp>
    </p:spTree>
    <p:extLst>
      <p:ext uri="{BB962C8B-B14F-4D97-AF65-F5344CB8AC3E}">
        <p14:creationId xmlns:p14="http://schemas.microsoft.com/office/powerpoint/2010/main" val="2460953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19" Type="http://schemas.openxmlformats.org/officeDocument/2006/relationships/image" Target="../media/image1.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6"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91"/>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175D333A-24C1-46B7-8F82-63C0AF5C6DE3}" type="datetimeFigureOut">
              <a:rPr lang="es-ES" smtClean="0"/>
              <a:pPr>
                <a:defRPr/>
              </a:pPr>
              <a:t>21/10/2017</a:t>
            </a:fld>
            <a:endParaRPr lang="es-ES"/>
          </a:p>
        </p:txBody>
      </p:sp>
      <p:sp>
        <p:nvSpPr>
          <p:cNvPr id="5" name="Footer Placeholder 4"/>
          <p:cNvSpPr>
            <a:spLocks noGrp="1"/>
          </p:cNvSpPr>
          <p:nvPr>
            <p:ph type="ftr" sz="quarter" idx="3"/>
          </p:nvPr>
        </p:nvSpPr>
        <p:spPr>
          <a:xfrm>
            <a:off x="1942415" y="6135811"/>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s-ES"/>
          </a:p>
        </p:txBody>
      </p:sp>
      <p:sp>
        <p:nvSpPr>
          <p:cNvPr id="6" name="Slide Number Placeholder 5"/>
          <p:cNvSpPr>
            <a:spLocks noGrp="1"/>
          </p:cNvSpPr>
          <p:nvPr>
            <p:ph type="sldNum" sz="quarter" idx="4"/>
          </p:nvPr>
        </p:nvSpPr>
        <p:spPr bwMode="gray">
          <a:xfrm>
            <a:off x="511228" y="787785"/>
            <a:ext cx="584978" cy="365125"/>
          </a:xfrm>
          <a:prstGeom prst="rect">
            <a:avLst/>
          </a:prstGeom>
        </p:spPr>
        <p:txBody>
          <a:bodyPr vert="horz" lIns="91440" tIns="45720" rIns="91440" bIns="45720" rtlCol="0" anchor="ctr"/>
          <a:lstStyle>
            <a:lvl1pPr algn="r">
              <a:defRPr sz="2000">
                <a:solidFill>
                  <a:srgbClr val="FEFFFF"/>
                </a:solidFill>
              </a:defRPr>
            </a:lvl1pPr>
          </a:lstStyle>
          <a:p>
            <a:fld id="{D5D9D871-C9FB-4C6C-B44B-805D0D34CDBC}" type="slidenum">
              <a:rPr lang="es-ES" altLang="es-MX" smtClean="0"/>
              <a:pPr/>
              <a:t>‹Nº›</a:t>
            </a:fld>
            <a:endParaRPr lang="es-ES" altLang="es-MX"/>
          </a:p>
        </p:txBody>
      </p:sp>
      <p:pic>
        <p:nvPicPr>
          <p:cNvPr id="34" name="Picture 9" descr="presentación_power"/>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0" y="0"/>
            <a:ext cx="9144000" cy="666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 Box 11"/>
          <p:cNvSpPr txBox="1">
            <a:spLocks noChangeArrowheads="1"/>
          </p:cNvSpPr>
          <p:nvPr userDrawn="1"/>
        </p:nvSpPr>
        <p:spPr bwMode="auto">
          <a:xfrm>
            <a:off x="84139" y="6115050"/>
            <a:ext cx="2543175" cy="571500"/>
          </a:xfrm>
          <a:prstGeom prst="rect">
            <a:avLst/>
          </a:prstGeom>
          <a:noFill/>
          <a:ln>
            <a:noFill/>
          </a:ln>
          <a:extLst/>
        </p:spPr>
        <p:txBody>
          <a:bodyPr/>
          <a:lstStyle>
            <a:lvl1pPr eaLnBrk="0" hangingPunct="0">
              <a:defRPr sz="2000" b="1">
                <a:solidFill>
                  <a:schemeClr val="tx1"/>
                </a:solidFill>
                <a:latin typeface="Arial" charset="0"/>
              </a:defRPr>
            </a:lvl1pPr>
            <a:lvl2pPr marL="742950" indent="-285750" eaLnBrk="0" hangingPunct="0">
              <a:defRPr sz="2000" b="1">
                <a:solidFill>
                  <a:schemeClr val="tx1"/>
                </a:solidFill>
                <a:latin typeface="Arial" charset="0"/>
              </a:defRPr>
            </a:lvl2pPr>
            <a:lvl3pPr marL="1143000" indent="-228600" eaLnBrk="0" hangingPunct="0">
              <a:defRPr sz="2000" b="1">
                <a:solidFill>
                  <a:schemeClr val="tx1"/>
                </a:solidFill>
                <a:latin typeface="Arial" charset="0"/>
              </a:defRPr>
            </a:lvl3pPr>
            <a:lvl4pPr marL="1600200" indent="-228600" eaLnBrk="0" hangingPunct="0">
              <a:defRPr sz="2000" b="1">
                <a:solidFill>
                  <a:schemeClr val="tx1"/>
                </a:solidFill>
                <a:latin typeface="Arial" charset="0"/>
              </a:defRPr>
            </a:lvl4pPr>
            <a:lvl5pPr marL="2057400" indent="-228600" eaLnBrk="0" hangingPunct="0">
              <a:defRPr sz="2000" b="1">
                <a:solidFill>
                  <a:schemeClr val="tx1"/>
                </a:solidFill>
                <a:latin typeface="Arial" charset="0"/>
              </a:defRPr>
            </a:lvl5pPr>
            <a:lvl6pPr marL="2514600" indent="-228600" algn="ctr" eaLnBrk="0" fontAlgn="base" hangingPunct="0">
              <a:spcBef>
                <a:spcPct val="0"/>
              </a:spcBef>
              <a:spcAft>
                <a:spcPct val="0"/>
              </a:spcAft>
              <a:defRPr sz="2000" b="1">
                <a:solidFill>
                  <a:schemeClr val="tx1"/>
                </a:solidFill>
                <a:latin typeface="Arial" charset="0"/>
              </a:defRPr>
            </a:lvl6pPr>
            <a:lvl7pPr marL="2971800" indent="-228600" algn="ctr" eaLnBrk="0" fontAlgn="base" hangingPunct="0">
              <a:spcBef>
                <a:spcPct val="0"/>
              </a:spcBef>
              <a:spcAft>
                <a:spcPct val="0"/>
              </a:spcAft>
              <a:defRPr sz="2000" b="1">
                <a:solidFill>
                  <a:schemeClr val="tx1"/>
                </a:solidFill>
                <a:latin typeface="Arial" charset="0"/>
              </a:defRPr>
            </a:lvl7pPr>
            <a:lvl8pPr marL="3429000" indent="-228600" algn="ctr" eaLnBrk="0" fontAlgn="base" hangingPunct="0">
              <a:spcBef>
                <a:spcPct val="0"/>
              </a:spcBef>
              <a:spcAft>
                <a:spcPct val="0"/>
              </a:spcAft>
              <a:defRPr sz="2000" b="1">
                <a:solidFill>
                  <a:schemeClr val="tx1"/>
                </a:solidFill>
                <a:latin typeface="Arial" charset="0"/>
              </a:defRPr>
            </a:lvl8pPr>
            <a:lvl9pPr marL="3886200" indent="-228600" algn="ctr" eaLnBrk="0" fontAlgn="base" hangingPunct="0">
              <a:spcBef>
                <a:spcPct val="0"/>
              </a:spcBef>
              <a:spcAft>
                <a:spcPct val="0"/>
              </a:spcAft>
              <a:defRPr sz="2000" b="1">
                <a:solidFill>
                  <a:schemeClr val="tx1"/>
                </a:solidFill>
                <a:latin typeface="Arial" charset="0"/>
              </a:defRPr>
            </a:lvl9pPr>
          </a:lstStyle>
          <a:p>
            <a:pPr algn="l" eaLnBrk="1" hangingPunct="1">
              <a:lnSpc>
                <a:spcPct val="56000"/>
              </a:lnSpc>
              <a:defRPr/>
            </a:pPr>
            <a:endParaRPr lang="es-ES" sz="1400" b="0" smtClean="0">
              <a:latin typeface="Univers" pitchFamily="34" charset="0"/>
            </a:endParaRPr>
          </a:p>
          <a:p>
            <a:pPr eaLnBrk="1" hangingPunct="1">
              <a:lnSpc>
                <a:spcPct val="96000"/>
              </a:lnSpc>
              <a:defRPr/>
            </a:pPr>
            <a:r>
              <a:rPr lang="es-ES" sz="1500" smtClean="0">
                <a:solidFill>
                  <a:srgbClr val="4D4D4D"/>
                </a:solidFill>
                <a:latin typeface="Univers" pitchFamily="34" charset="0"/>
              </a:rPr>
              <a:t>C</a:t>
            </a:r>
            <a:r>
              <a:rPr lang="es-ES" sz="1500" smtClean="0">
                <a:solidFill>
                  <a:srgbClr val="560730"/>
                </a:solidFill>
                <a:latin typeface="Univers" pitchFamily="34" charset="0"/>
              </a:rPr>
              <a:t>entro de </a:t>
            </a:r>
            <a:r>
              <a:rPr lang="es-ES" sz="1500" smtClean="0">
                <a:solidFill>
                  <a:srgbClr val="4D4D4D"/>
                </a:solidFill>
                <a:latin typeface="Univers" pitchFamily="34" charset="0"/>
              </a:rPr>
              <a:t>C</a:t>
            </a:r>
            <a:r>
              <a:rPr lang="es-ES" sz="1500" smtClean="0">
                <a:solidFill>
                  <a:srgbClr val="560730"/>
                </a:solidFill>
                <a:latin typeface="Univers" pitchFamily="34" charset="0"/>
              </a:rPr>
              <a:t>apacitación</a:t>
            </a:r>
          </a:p>
          <a:p>
            <a:pPr eaLnBrk="1" hangingPunct="1">
              <a:lnSpc>
                <a:spcPct val="96000"/>
              </a:lnSpc>
              <a:defRPr/>
            </a:pPr>
            <a:r>
              <a:rPr lang="es-ES" sz="1500" smtClean="0">
                <a:solidFill>
                  <a:srgbClr val="4D4D4D"/>
                </a:solidFill>
                <a:latin typeface="Univers" pitchFamily="34" charset="0"/>
              </a:rPr>
              <a:t>J</a:t>
            </a:r>
            <a:r>
              <a:rPr lang="es-ES" sz="1500" smtClean="0">
                <a:solidFill>
                  <a:srgbClr val="560730"/>
                </a:solidFill>
                <a:latin typeface="Univers" pitchFamily="34" charset="0"/>
              </a:rPr>
              <a:t>udicial </a:t>
            </a:r>
            <a:r>
              <a:rPr lang="es-ES" sz="1500" smtClean="0">
                <a:solidFill>
                  <a:srgbClr val="4D4D4D"/>
                </a:solidFill>
                <a:latin typeface="Univers" pitchFamily="34" charset="0"/>
              </a:rPr>
              <a:t>E</a:t>
            </a:r>
            <a:r>
              <a:rPr lang="es-ES" sz="1500" smtClean="0">
                <a:solidFill>
                  <a:srgbClr val="560730"/>
                </a:solidFill>
                <a:latin typeface="Univers" pitchFamily="34" charset="0"/>
              </a:rPr>
              <a:t>lectoral</a:t>
            </a:r>
          </a:p>
        </p:txBody>
      </p:sp>
    </p:spTree>
    <p:extLst>
      <p:ext uri="{BB962C8B-B14F-4D97-AF65-F5344CB8AC3E}">
        <p14:creationId xmlns:p14="http://schemas.microsoft.com/office/powerpoint/2010/main" val="677047642"/>
      </p:ext>
    </p:extLst>
  </p:cSld>
  <p:clrMap bg1="lt1" tx1="dk1" bg2="lt2" tx2="dk2" accent1="accent1" accent2="accent2" accent3="accent3" accent4="accent4" accent5="accent5" accent6="accent6" hlink="hlink" folHlink="folHlink"/>
  <p:sldLayoutIdLst>
    <p:sldLayoutId id="2147484270" r:id="rId1"/>
    <p:sldLayoutId id="2147484271" r:id="rId2"/>
    <p:sldLayoutId id="2147484272" r:id="rId3"/>
    <p:sldLayoutId id="2147484273" r:id="rId4"/>
    <p:sldLayoutId id="2147484274" r:id="rId5"/>
    <p:sldLayoutId id="2147484275" r:id="rId6"/>
    <p:sldLayoutId id="2147484276" r:id="rId7"/>
    <p:sldLayoutId id="2147484277" r:id="rId8"/>
    <p:sldLayoutId id="2147484278" r:id="rId9"/>
    <p:sldLayoutId id="2147484279" r:id="rId10"/>
    <p:sldLayoutId id="2147484280" r:id="rId11"/>
    <p:sldLayoutId id="2147484281" r:id="rId12"/>
    <p:sldLayoutId id="2147484282" r:id="rId13"/>
    <p:sldLayoutId id="2147484283" r:id="rId14"/>
    <p:sldLayoutId id="2147484284" r:id="rId15"/>
    <p:sldLayoutId id="2147484285" r:id="rId16"/>
    <p:sldLayoutId id="2147484286" r:id="rId17"/>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749"/>
            <a:ext cx="1952272" cy="6852504"/>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942416" y="2133600"/>
            <a:ext cx="6591985" cy="38862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772400" y="6135091"/>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175D333A-24C1-46B7-8F82-63C0AF5C6DE3}" type="datetimeFigureOut">
              <a:rPr lang="es-ES" smtClean="0">
                <a:solidFill>
                  <a:prstClr val="black">
                    <a:tint val="75000"/>
                  </a:prstClr>
                </a:solidFill>
              </a:rPr>
              <a:pPr>
                <a:defRPr/>
              </a:pPr>
              <a:t>21/10/2017</a:t>
            </a:fld>
            <a:endParaRPr lang="es-ES">
              <a:solidFill>
                <a:prstClr val="black">
                  <a:tint val="75000"/>
                </a:prstClr>
              </a:solidFill>
            </a:endParaRPr>
          </a:p>
        </p:txBody>
      </p:sp>
      <p:sp>
        <p:nvSpPr>
          <p:cNvPr id="5" name="Footer Placeholder 4"/>
          <p:cNvSpPr>
            <a:spLocks noGrp="1"/>
          </p:cNvSpPr>
          <p:nvPr>
            <p:ph type="ftr" sz="quarter" idx="3"/>
          </p:nvPr>
        </p:nvSpPr>
        <p:spPr>
          <a:xfrm>
            <a:off x="1942415" y="6135811"/>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es-ES">
              <a:solidFill>
                <a:prstClr val="black">
                  <a:tint val="75000"/>
                </a:prstClr>
              </a:solidFill>
            </a:endParaRPr>
          </a:p>
        </p:txBody>
      </p:sp>
      <p:sp>
        <p:nvSpPr>
          <p:cNvPr id="6" name="Slide Number Placeholder 5"/>
          <p:cNvSpPr>
            <a:spLocks noGrp="1"/>
          </p:cNvSpPr>
          <p:nvPr>
            <p:ph type="sldNum" sz="quarter" idx="4"/>
          </p:nvPr>
        </p:nvSpPr>
        <p:spPr bwMode="gray">
          <a:xfrm>
            <a:off x="511228" y="787785"/>
            <a:ext cx="584978" cy="365125"/>
          </a:xfrm>
          <a:prstGeom prst="rect">
            <a:avLst/>
          </a:prstGeom>
        </p:spPr>
        <p:txBody>
          <a:bodyPr vert="horz" lIns="91440" tIns="45720" rIns="91440" bIns="45720" rtlCol="0" anchor="ctr"/>
          <a:lstStyle>
            <a:lvl1pPr algn="r">
              <a:defRPr sz="2000">
                <a:solidFill>
                  <a:srgbClr val="FEFFFF"/>
                </a:solidFill>
              </a:defRPr>
            </a:lvl1pPr>
          </a:lstStyle>
          <a:p>
            <a:fld id="{D5D9D871-C9FB-4C6C-B44B-805D0D34CDBC}" type="slidenum">
              <a:rPr lang="es-ES" altLang="es-MX" smtClean="0"/>
              <a:pPr/>
              <a:t>‹Nº›</a:t>
            </a:fld>
            <a:endParaRPr lang="es-ES" altLang="es-MX"/>
          </a:p>
        </p:txBody>
      </p:sp>
      <p:pic>
        <p:nvPicPr>
          <p:cNvPr id="34" name="Picture 9" descr="presentación_power"/>
          <p:cNvPicPr>
            <a:picLocks noChangeAspect="1" noChangeArrowheads="1"/>
          </p:cNvPicPr>
          <p:nvPr userDrawn="1"/>
        </p:nvPicPr>
        <p:blipFill>
          <a:blip r:embed="rId19" cstate="print">
            <a:extLst>
              <a:ext uri="{28A0092B-C50C-407E-A947-70E740481C1C}">
                <a14:useLocalDpi xmlns:a14="http://schemas.microsoft.com/office/drawing/2010/main" val="0"/>
              </a:ext>
            </a:extLst>
          </a:blip>
          <a:srcRect/>
          <a:stretch>
            <a:fillRect/>
          </a:stretch>
        </p:blipFill>
        <p:spPr bwMode="auto">
          <a:xfrm>
            <a:off x="0" y="0"/>
            <a:ext cx="9144000" cy="666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 Box 11"/>
          <p:cNvSpPr txBox="1">
            <a:spLocks noChangeArrowheads="1"/>
          </p:cNvSpPr>
          <p:nvPr userDrawn="1"/>
        </p:nvSpPr>
        <p:spPr bwMode="auto">
          <a:xfrm>
            <a:off x="84139" y="6115050"/>
            <a:ext cx="2543175" cy="571500"/>
          </a:xfrm>
          <a:prstGeom prst="rect">
            <a:avLst/>
          </a:prstGeom>
          <a:noFill/>
          <a:ln>
            <a:noFill/>
          </a:ln>
          <a:extLst/>
        </p:spPr>
        <p:txBody>
          <a:bodyPr/>
          <a:lstStyle>
            <a:lvl1pPr eaLnBrk="0" hangingPunct="0">
              <a:defRPr sz="2000" b="1">
                <a:solidFill>
                  <a:schemeClr val="tx1"/>
                </a:solidFill>
                <a:latin typeface="Arial" charset="0"/>
              </a:defRPr>
            </a:lvl1pPr>
            <a:lvl2pPr marL="742950" indent="-285750" eaLnBrk="0" hangingPunct="0">
              <a:defRPr sz="2000" b="1">
                <a:solidFill>
                  <a:schemeClr val="tx1"/>
                </a:solidFill>
                <a:latin typeface="Arial" charset="0"/>
              </a:defRPr>
            </a:lvl2pPr>
            <a:lvl3pPr marL="1143000" indent="-228600" eaLnBrk="0" hangingPunct="0">
              <a:defRPr sz="2000" b="1">
                <a:solidFill>
                  <a:schemeClr val="tx1"/>
                </a:solidFill>
                <a:latin typeface="Arial" charset="0"/>
              </a:defRPr>
            </a:lvl3pPr>
            <a:lvl4pPr marL="1600200" indent="-228600" eaLnBrk="0" hangingPunct="0">
              <a:defRPr sz="2000" b="1">
                <a:solidFill>
                  <a:schemeClr val="tx1"/>
                </a:solidFill>
                <a:latin typeface="Arial" charset="0"/>
              </a:defRPr>
            </a:lvl4pPr>
            <a:lvl5pPr marL="2057400" indent="-228600" eaLnBrk="0" hangingPunct="0">
              <a:defRPr sz="2000" b="1">
                <a:solidFill>
                  <a:schemeClr val="tx1"/>
                </a:solidFill>
                <a:latin typeface="Arial" charset="0"/>
              </a:defRPr>
            </a:lvl5pPr>
            <a:lvl6pPr marL="2514600" indent="-228600" algn="ctr" eaLnBrk="0" fontAlgn="base" hangingPunct="0">
              <a:spcBef>
                <a:spcPct val="0"/>
              </a:spcBef>
              <a:spcAft>
                <a:spcPct val="0"/>
              </a:spcAft>
              <a:defRPr sz="2000" b="1">
                <a:solidFill>
                  <a:schemeClr val="tx1"/>
                </a:solidFill>
                <a:latin typeface="Arial" charset="0"/>
              </a:defRPr>
            </a:lvl6pPr>
            <a:lvl7pPr marL="2971800" indent="-228600" algn="ctr" eaLnBrk="0" fontAlgn="base" hangingPunct="0">
              <a:spcBef>
                <a:spcPct val="0"/>
              </a:spcBef>
              <a:spcAft>
                <a:spcPct val="0"/>
              </a:spcAft>
              <a:defRPr sz="2000" b="1">
                <a:solidFill>
                  <a:schemeClr val="tx1"/>
                </a:solidFill>
                <a:latin typeface="Arial" charset="0"/>
              </a:defRPr>
            </a:lvl7pPr>
            <a:lvl8pPr marL="3429000" indent="-228600" algn="ctr" eaLnBrk="0" fontAlgn="base" hangingPunct="0">
              <a:spcBef>
                <a:spcPct val="0"/>
              </a:spcBef>
              <a:spcAft>
                <a:spcPct val="0"/>
              </a:spcAft>
              <a:defRPr sz="2000" b="1">
                <a:solidFill>
                  <a:schemeClr val="tx1"/>
                </a:solidFill>
                <a:latin typeface="Arial" charset="0"/>
              </a:defRPr>
            </a:lvl8pPr>
            <a:lvl9pPr marL="3886200" indent="-228600" algn="ctr" eaLnBrk="0" fontAlgn="base" hangingPunct="0">
              <a:spcBef>
                <a:spcPct val="0"/>
              </a:spcBef>
              <a:spcAft>
                <a:spcPct val="0"/>
              </a:spcAft>
              <a:defRPr sz="2000" b="1">
                <a:solidFill>
                  <a:schemeClr val="tx1"/>
                </a:solidFill>
                <a:latin typeface="Arial" charset="0"/>
              </a:defRPr>
            </a:lvl9pPr>
          </a:lstStyle>
          <a:p>
            <a:pPr algn="l" eaLnBrk="1" hangingPunct="1">
              <a:lnSpc>
                <a:spcPct val="56000"/>
              </a:lnSpc>
              <a:defRPr/>
            </a:pPr>
            <a:endParaRPr lang="es-ES" sz="1400" b="0" smtClean="0">
              <a:solidFill>
                <a:prstClr val="black"/>
              </a:solidFill>
              <a:latin typeface="Univers" pitchFamily="34" charset="0"/>
            </a:endParaRPr>
          </a:p>
          <a:p>
            <a:pPr eaLnBrk="1" hangingPunct="1">
              <a:lnSpc>
                <a:spcPct val="96000"/>
              </a:lnSpc>
              <a:defRPr/>
            </a:pPr>
            <a:r>
              <a:rPr lang="es-ES" sz="1500" smtClean="0">
                <a:solidFill>
                  <a:srgbClr val="4D4D4D"/>
                </a:solidFill>
                <a:latin typeface="Univers" pitchFamily="34" charset="0"/>
              </a:rPr>
              <a:t>C</a:t>
            </a:r>
            <a:r>
              <a:rPr lang="es-ES" sz="1500" smtClean="0">
                <a:solidFill>
                  <a:srgbClr val="560730"/>
                </a:solidFill>
                <a:latin typeface="Univers" pitchFamily="34" charset="0"/>
              </a:rPr>
              <a:t>entro de </a:t>
            </a:r>
            <a:r>
              <a:rPr lang="es-ES" sz="1500" smtClean="0">
                <a:solidFill>
                  <a:srgbClr val="4D4D4D"/>
                </a:solidFill>
                <a:latin typeface="Univers" pitchFamily="34" charset="0"/>
              </a:rPr>
              <a:t>C</a:t>
            </a:r>
            <a:r>
              <a:rPr lang="es-ES" sz="1500" smtClean="0">
                <a:solidFill>
                  <a:srgbClr val="560730"/>
                </a:solidFill>
                <a:latin typeface="Univers" pitchFamily="34" charset="0"/>
              </a:rPr>
              <a:t>apacitación</a:t>
            </a:r>
          </a:p>
          <a:p>
            <a:pPr eaLnBrk="1" hangingPunct="1">
              <a:lnSpc>
                <a:spcPct val="96000"/>
              </a:lnSpc>
              <a:defRPr/>
            </a:pPr>
            <a:r>
              <a:rPr lang="es-ES" sz="1500" smtClean="0">
                <a:solidFill>
                  <a:srgbClr val="4D4D4D"/>
                </a:solidFill>
                <a:latin typeface="Univers" pitchFamily="34" charset="0"/>
              </a:rPr>
              <a:t>J</a:t>
            </a:r>
            <a:r>
              <a:rPr lang="es-ES" sz="1500" smtClean="0">
                <a:solidFill>
                  <a:srgbClr val="560730"/>
                </a:solidFill>
                <a:latin typeface="Univers" pitchFamily="34" charset="0"/>
              </a:rPr>
              <a:t>udicial </a:t>
            </a:r>
            <a:r>
              <a:rPr lang="es-ES" sz="1500" smtClean="0">
                <a:solidFill>
                  <a:srgbClr val="4D4D4D"/>
                </a:solidFill>
                <a:latin typeface="Univers" pitchFamily="34" charset="0"/>
              </a:rPr>
              <a:t>E</a:t>
            </a:r>
            <a:r>
              <a:rPr lang="es-ES" sz="1500" smtClean="0">
                <a:solidFill>
                  <a:srgbClr val="560730"/>
                </a:solidFill>
                <a:latin typeface="Univers" pitchFamily="34" charset="0"/>
              </a:rPr>
              <a:t>lectoral</a:t>
            </a:r>
          </a:p>
        </p:txBody>
      </p:sp>
    </p:spTree>
    <p:extLst>
      <p:ext uri="{BB962C8B-B14F-4D97-AF65-F5344CB8AC3E}">
        <p14:creationId xmlns:p14="http://schemas.microsoft.com/office/powerpoint/2010/main" val="1796269930"/>
      </p:ext>
    </p:extLst>
  </p:cSld>
  <p:clrMap bg1="lt1" tx1="dk1" bg2="lt2" tx2="dk2" accent1="accent1" accent2="accent2" accent3="accent3" accent4="accent4" accent5="accent5" accent6="accent6" hlink="hlink" folHlink="folHlink"/>
  <p:sldLayoutIdLst>
    <p:sldLayoutId id="2147484288" r:id="rId1"/>
    <p:sldLayoutId id="2147484289" r:id="rId2"/>
    <p:sldLayoutId id="2147484290" r:id="rId3"/>
    <p:sldLayoutId id="2147484291" r:id="rId4"/>
    <p:sldLayoutId id="2147484292" r:id="rId5"/>
    <p:sldLayoutId id="2147484293" r:id="rId6"/>
    <p:sldLayoutId id="2147484294" r:id="rId7"/>
    <p:sldLayoutId id="2147484295" r:id="rId8"/>
    <p:sldLayoutId id="2147484296" r:id="rId9"/>
    <p:sldLayoutId id="2147484297" r:id="rId10"/>
    <p:sldLayoutId id="2147484298" r:id="rId11"/>
    <p:sldLayoutId id="2147484299" r:id="rId12"/>
    <p:sldLayoutId id="2147484300" r:id="rId13"/>
    <p:sldLayoutId id="2147484301" r:id="rId14"/>
    <p:sldLayoutId id="2147484302" r:id="rId15"/>
    <p:sldLayoutId id="2147484303" r:id="rId16"/>
    <p:sldLayoutId id="2147484304" r:id="rId17"/>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4.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074" name="Rectangle 13"/>
          <p:cNvSpPr>
            <a:spLocks noGrp="1" noChangeArrowheads="1"/>
          </p:cNvSpPr>
          <p:nvPr>
            <p:ph type="ctrTitle" idx="4294967295"/>
          </p:nvPr>
        </p:nvSpPr>
        <p:spPr>
          <a:xfrm>
            <a:off x="755576" y="2679702"/>
            <a:ext cx="7772400" cy="1470025"/>
          </a:xfrm>
        </p:spPr>
        <p:txBody>
          <a:bodyPr/>
          <a:lstStyle/>
          <a:p>
            <a:pPr algn="ctr"/>
            <a:r>
              <a:rPr lang="es-MX" altLang="es-MX" sz="4000" dirty="0">
                <a:solidFill>
                  <a:srgbClr val="007635"/>
                </a:solidFill>
                <a:ea typeface="ＭＳ Ｐゴシック" panose="020B0600070205080204" pitchFamily="34" charset="-128"/>
              </a:rPr>
              <a:t>Argumentación  jurídica</a:t>
            </a:r>
            <a:endParaRPr lang="es-ES" altLang="es-MX" sz="4000" dirty="0">
              <a:solidFill>
                <a:srgbClr val="007635"/>
              </a:solidFill>
              <a:ea typeface="ＭＳ Ｐゴシック" panose="020B0600070205080204" pitchFamily="34" charset="-128"/>
            </a:endParaRPr>
          </a:p>
        </p:txBody>
      </p:sp>
      <p:sp>
        <p:nvSpPr>
          <p:cNvPr id="3075" name="Rectangle 16"/>
          <p:cNvSpPr>
            <a:spLocks noChangeArrowheads="1"/>
          </p:cNvSpPr>
          <p:nvPr/>
        </p:nvSpPr>
        <p:spPr bwMode="auto">
          <a:xfrm>
            <a:off x="2268538" y="5595938"/>
            <a:ext cx="45720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1800" b="0" dirty="0">
                <a:solidFill>
                  <a:srgbClr val="00B050"/>
                </a:solidFill>
              </a:rPr>
              <a:t>www.te.gob.mx</a:t>
            </a:r>
          </a:p>
          <a:p>
            <a:pPr eaLnBrk="1" hangingPunct="1"/>
            <a:r>
              <a:rPr lang="es-MX" altLang="es-MX" sz="1800" b="0" dirty="0">
                <a:solidFill>
                  <a:srgbClr val="00B050"/>
                </a:solidFill>
              </a:rPr>
              <a:t>ccje@te.go.mx</a:t>
            </a:r>
            <a:endParaRPr lang="es-ES" altLang="es-MX" sz="1800" b="0" dirty="0">
              <a:solidFill>
                <a:srgbClr val="00B05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266" name="Rectangle 7"/>
          <p:cNvSpPr>
            <a:spLocks noChangeArrowheads="1"/>
          </p:cNvSpPr>
          <p:nvPr/>
        </p:nvSpPr>
        <p:spPr bwMode="auto">
          <a:xfrm>
            <a:off x="4500565" y="369888"/>
            <a:ext cx="46307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2400" dirty="0" smtClean="0"/>
              <a:t>Claves de la argumentación</a:t>
            </a:r>
            <a:endParaRPr lang="es-ES" altLang="es-MX" sz="2400" dirty="0"/>
          </a:p>
        </p:txBody>
      </p:sp>
      <p:sp>
        <p:nvSpPr>
          <p:cNvPr id="11267" name="AutoShape 6"/>
          <p:cNvSpPr>
            <a:spLocks noChangeArrowheads="1"/>
          </p:cNvSpPr>
          <p:nvPr/>
        </p:nvSpPr>
        <p:spPr bwMode="auto">
          <a:xfrm>
            <a:off x="684215" y="1052513"/>
            <a:ext cx="7364410" cy="4565650"/>
          </a:xfrm>
          <a:prstGeom prst="roundRect">
            <a:avLst>
              <a:gd name="adj" fmla="val 16667"/>
            </a:avLst>
          </a:prstGeom>
          <a:noFill/>
          <a:ln w="25400">
            <a:solidFill>
              <a:srgbClr val="551929"/>
            </a:solidFill>
            <a:round/>
            <a:headEnd/>
            <a:tailEnd/>
          </a:ln>
          <a:effectLst>
            <a:prstShdw prst="shdw13" dist="53882" dir="13500000">
              <a:schemeClr val="bg2">
                <a:alpha val="50000"/>
              </a:schemeClr>
            </a:prstShdw>
          </a:effectLst>
          <a:extLst>
            <a:ext uri="{909E8E84-426E-40DD-AFC4-6F175D3DCCD1}">
              <a14:hiddenFill xmlns:a14="http://schemas.microsoft.com/office/drawing/2010/main">
                <a:solidFill>
                  <a:srgbClr val="FFFFFF"/>
                </a:solidFill>
              </a14:hiddenFill>
            </a:ext>
          </a:extLst>
        </p:spPr>
        <p:txBody>
          <a:bodyPr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marL="342900" indent="-342900" algn="just" eaLnBrk="1" hangingPunct="1">
              <a:spcBef>
                <a:spcPct val="50000"/>
              </a:spcBef>
              <a:buFont typeface="Arial" panose="020B0604020202020204" pitchFamily="34" charset="0"/>
              <a:buChar char="•"/>
            </a:pPr>
            <a:r>
              <a:rPr lang="es-MX" b="0" dirty="0" smtClean="0"/>
              <a:t>Distinga </a:t>
            </a:r>
            <a:r>
              <a:rPr lang="es-MX" b="0" dirty="0"/>
              <a:t>entre premisas y </a:t>
            </a:r>
            <a:r>
              <a:rPr lang="es-MX" b="0" dirty="0" smtClean="0"/>
              <a:t>conclusión: </a:t>
            </a:r>
            <a:r>
              <a:rPr lang="es-MX" altLang="es-MX" b="0" dirty="0" smtClean="0"/>
              <a:t>¿Qué estoy tratando de probar?</a:t>
            </a:r>
            <a:r>
              <a:rPr lang="es-MX" dirty="0"/>
              <a:t> </a:t>
            </a:r>
            <a:r>
              <a:rPr lang="es-MX" b="0" dirty="0" smtClean="0"/>
              <a:t>la </a:t>
            </a:r>
            <a:r>
              <a:rPr lang="es-MX" b="0" dirty="0"/>
              <a:t>conclusión es la afirmación en favor de la cual </a:t>
            </a:r>
            <a:r>
              <a:rPr lang="es-MX" b="0" dirty="0" smtClean="0"/>
              <a:t>se dan razones</a:t>
            </a:r>
            <a:r>
              <a:rPr lang="es-MX" b="0" dirty="0"/>
              <a:t>. Las afirmaciones mediante las cuales </a:t>
            </a:r>
            <a:r>
              <a:rPr lang="es-MX" b="0" dirty="0" smtClean="0"/>
              <a:t>se ofrecen razones </a:t>
            </a:r>
            <a:r>
              <a:rPr lang="es-MX" b="0" dirty="0"/>
              <a:t>son llamadas «premisas»</a:t>
            </a:r>
            <a:r>
              <a:rPr lang="es-MX" altLang="es-MX" b="0" dirty="0" smtClean="0"/>
              <a:t> </a:t>
            </a:r>
          </a:p>
          <a:p>
            <a:pPr marL="342900" indent="-342900" algn="just" eaLnBrk="1" hangingPunct="1">
              <a:spcBef>
                <a:spcPct val="50000"/>
              </a:spcBef>
              <a:buFont typeface="Arial" panose="020B0604020202020204" pitchFamily="34" charset="0"/>
              <a:buChar char="•"/>
            </a:pPr>
            <a:r>
              <a:rPr lang="es-MX" altLang="es-MX" b="0" dirty="0" smtClean="0"/>
              <a:t>Parta de premisas fiables</a:t>
            </a:r>
          </a:p>
          <a:p>
            <a:pPr marL="342900" indent="-342900" algn="just" eaLnBrk="1" hangingPunct="1">
              <a:spcBef>
                <a:spcPct val="50000"/>
              </a:spcBef>
              <a:buFont typeface="Arial" panose="020B0604020202020204" pitchFamily="34" charset="0"/>
              <a:buChar char="•"/>
            </a:pPr>
            <a:r>
              <a:rPr lang="es-MX" altLang="es-MX" b="0" dirty="0" smtClean="0"/>
              <a:t>Sea concreto y conciso</a:t>
            </a:r>
          </a:p>
          <a:p>
            <a:pPr marL="342900" indent="-342900" algn="just" eaLnBrk="1" hangingPunct="1">
              <a:spcBef>
                <a:spcPct val="50000"/>
              </a:spcBef>
              <a:buFont typeface="Arial" panose="020B0604020202020204" pitchFamily="34" charset="0"/>
              <a:buChar char="•"/>
            </a:pPr>
            <a:r>
              <a:rPr lang="es-MX" altLang="es-MX" b="0" dirty="0" smtClean="0"/>
              <a:t>Sea consistente y coherente: use siempre los mismos términos para los mismos </a:t>
            </a:r>
            <a:r>
              <a:rPr lang="es-MX" altLang="es-MX" b="0" dirty="0" smtClean="0"/>
              <a:t>conceptos</a:t>
            </a:r>
            <a:endParaRPr lang="es-MX" altLang="es-MX" b="0" dirty="0" smtClean="0"/>
          </a:p>
        </p:txBody>
      </p:sp>
      <p:sp>
        <p:nvSpPr>
          <p:cNvPr id="2" name="1 Rectángulo"/>
          <p:cNvSpPr/>
          <p:nvPr/>
        </p:nvSpPr>
        <p:spPr>
          <a:xfrm>
            <a:off x="2339752" y="5817458"/>
            <a:ext cx="4572000" cy="707886"/>
          </a:xfrm>
          <a:prstGeom prst="rect">
            <a:avLst/>
          </a:prstGeom>
          <a:ln w="38100">
            <a:solidFill>
              <a:schemeClr val="accent2">
                <a:lumMod val="75000"/>
              </a:schemeClr>
            </a:solidFill>
          </a:ln>
        </p:spPr>
        <p:txBody>
          <a:bodyPr>
            <a:spAutoFit/>
          </a:bodyPr>
          <a:lstStyle/>
          <a:p>
            <a:r>
              <a:rPr lang="es-MX" b="0" dirty="0">
                <a:solidFill>
                  <a:srgbClr val="222222"/>
                </a:solidFill>
                <a:latin typeface="Arial"/>
              </a:rPr>
              <a:t>WESTON, </a:t>
            </a:r>
            <a:r>
              <a:rPr lang="es-MX" b="0" dirty="0" smtClean="0">
                <a:solidFill>
                  <a:srgbClr val="222222"/>
                </a:solidFill>
                <a:latin typeface="Arial"/>
              </a:rPr>
              <a:t>Anthony,</a:t>
            </a:r>
            <a:r>
              <a:rPr lang="es-MX" b="0" dirty="0">
                <a:solidFill>
                  <a:srgbClr val="222222"/>
                </a:solidFill>
                <a:latin typeface="Arial"/>
              </a:rPr>
              <a:t> </a:t>
            </a:r>
            <a:r>
              <a:rPr lang="es-MX" b="0" i="1" dirty="0">
                <a:solidFill>
                  <a:srgbClr val="222222"/>
                </a:solidFill>
                <a:latin typeface="Arial"/>
              </a:rPr>
              <a:t>Las claves de la argumentación</a:t>
            </a:r>
            <a:r>
              <a:rPr lang="es-MX" b="0" dirty="0">
                <a:solidFill>
                  <a:srgbClr val="222222"/>
                </a:solidFill>
                <a:latin typeface="Arial"/>
              </a:rPr>
              <a:t>. </a:t>
            </a:r>
            <a:r>
              <a:rPr lang="es-MX" b="0" dirty="0" smtClean="0">
                <a:solidFill>
                  <a:srgbClr val="222222"/>
                </a:solidFill>
                <a:latin typeface="Arial"/>
              </a:rPr>
              <a:t>Barcelona, </a:t>
            </a:r>
            <a:r>
              <a:rPr lang="es-MX" b="0" dirty="0">
                <a:solidFill>
                  <a:srgbClr val="222222"/>
                </a:solidFill>
                <a:latin typeface="Arial"/>
              </a:rPr>
              <a:t>Ariel, 1994.</a:t>
            </a:r>
            <a:endParaRPr lang="es-MX"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9459" name="Rectangle 3"/>
          <p:cNvSpPr>
            <a:spLocks noChangeArrowheads="1"/>
          </p:cNvSpPr>
          <p:nvPr/>
        </p:nvSpPr>
        <p:spPr bwMode="auto">
          <a:xfrm>
            <a:off x="395290" y="1196977"/>
            <a:ext cx="8353425" cy="5762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algn="l" eaLnBrk="1" hangingPunct="1"/>
            <a:endParaRPr lang="es-MX" altLang="es-MX">
              <a:solidFill>
                <a:srgbClr val="000000"/>
              </a:solidFill>
            </a:endParaRPr>
          </a:p>
        </p:txBody>
      </p:sp>
      <p:pic>
        <p:nvPicPr>
          <p:cNvPr id="3" name="Imagen 2"/>
          <p:cNvPicPr>
            <a:picLocks noChangeAspect="1"/>
          </p:cNvPicPr>
          <p:nvPr/>
        </p:nvPicPr>
        <p:blipFill>
          <a:blip r:embed="rId4"/>
          <a:stretch>
            <a:fillRect/>
          </a:stretch>
        </p:blipFill>
        <p:spPr>
          <a:xfrm>
            <a:off x="35496" y="404664"/>
            <a:ext cx="9009561" cy="6048672"/>
          </a:xfrm>
          <a:prstGeom prst="rect">
            <a:avLst/>
          </a:prstGeom>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242" name="Rectangle 7"/>
          <p:cNvSpPr>
            <a:spLocks noChangeArrowheads="1"/>
          </p:cNvSpPr>
          <p:nvPr/>
        </p:nvSpPr>
        <p:spPr bwMode="auto">
          <a:xfrm>
            <a:off x="4283968" y="188640"/>
            <a:ext cx="46307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2400" dirty="0" smtClean="0"/>
              <a:t>Lógica borrosa y cadenas de silogismos</a:t>
            </a:r>
            <a:endParaRPr lang="es-ES" altLang="es-MX" sz="2400" dirty="0"/>
          </a:p>
        </p:txBody>
      </p:sp>
      <p:sp>
        <p:nvSpPr>
          <p:cNvPr id="13" name="12 Rectángulo redondeado"/>
          <p:cNvSpPr/>
          <p:nvPr/>
        </p:nvSpPr>
        <p:spPr>
          <a:xfrm>
            <a:off x="2267744" y="5362129"/>
            <a:ext cx="4331592" cy="1091207"/>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s-MX" sz="1200" dirty="0">
                <a:solidFill>
                  <a:schemeClr val="tx1"/>
                </a:solidFill>
              </a:rPr>
              <a:t>Tecla </a:t>
            </a:r>
            <a:r>
              <a:rPr lang="es-MX" sz="1200" dirty="0" err="1">
                <a:solidFill>
                  <a:schemeClr val="tx1"/>
                </a:solidFill>
              </a:rPr>
              <a:t>Mazzarese</a:t>
            </a:r>
            <a:endParaRPr lang="es-MX" sz="1200" dirty="0">
              <a:solidFill>
                <a:schemeClr val="tx1"/>
              </a:solidFill>
            </a:endParaRPr>
          </a:p>
          <a:p>
            <a:pPr>
              <a:defRPr/>
            </a:pPr>
            <a:r>
              <a:rPr lang="es-MX" sz="1200" dirty="0" smtClean="0">
                <a:solidFill>
                  <a:schemeClr val="tx1"/>
                </a:solidFill>
              </a:rPr>
              <a:t>“Lógica </a:t>
            </a:r>
            <a:r>
              <a:rPr lang="es-MX" sz="1200" dirty="0">
                <a:solidFill>
                  <a:schemeClr val="tx1"/>
                </a:solidFill>
              </a:rPr>
              <a:t>borrosa y decisiones judiciales: el peligro de una falacia </a:t>
            </a:r>
            <a:r>
              <a:rPr lang="es-MX" sz="1200" dirty="0" smtClean="0">
                <a:solidFill>
                  <a:schemeClr val="tx1"/>
                </a:solidFill>
              </a:rPr>
              <a:t>racionalista”, 1996, </a:t>
            </a:r>
            <a:r>
              <a:rPr lang="es-MX" sz="1200" i="1" dirty="0" err="1" smtClean="0">
                <a:solidFill>
                  <a:schemeClr val="tx1"/>
                </a:solidFill>
              </a:rPr>
              <a:t>Doxa</a:t>
            </a:r>
            <a:r>
              <a:rPr lang="es-MX" sz="1200" i="1" dirty="0" smtClean="0">
                <a:solidFill>
                  <a:schemeClr val="tx1"/>
                </a:solidFill>
              </a:rPr>
              <a:t> </a:t>
            </a:r>
            <a:r>
              <a:rPr lang="es-MX" sz="1200" i="1" dirty="0">
                <a:solidFill>
                  <a:schemeClr val="tx1"/>
                </a:solidFill>
              </a:rPr>
              <a:t>: Cuadernos de Filosofía del </a:t>
            </a:r>
            <a:r>
              <a:rPr lang="es-MX" sz="1200" i="1" dirty="0" smtClean="0">
                <a:solidFill>
                  <a:schemeClr val="tx1"/>
                </a:solidFill>
              </a:rPr>
              <a:t>Derecho</a:t>
            </a:r>
            <a:r>
              <a:rPr lang="es-MX" sz="1200" dirty="0" smtClean="0">
                <a:solidFill>
                  <a:schemeClr val="tx1"/>
                </a:solidFill>
              </a:rPr>
              <a:t>, núm.,19 </a:t>
            </a:r>
            <a:r>
              <a:rPr lang="es-MX" sz="1200" dirty="0">
                <a:solidFill>
                  <a:schemeClr val="tx1"/>
                </a:solidFill>
              </a:rPr>
              <a:t>(1996), pp.201-228</a:t>
            </a:r>
          </a:p>
        </p:txBody>
      </p:sp>
      <p:sp>
        <p:nvSpPr>
          <p:cNvPr id="10246" name="8 Rectángulo"/>
          <p:cNvSpPr>
            <a:spLocks noChangeArrowheads="1"/>
          </p:cNvSpPr>
          <p:nvPr/>
        </p:nvSpPr>
        <p:spPr bwMode="auto">
          <a:xfrm>
            <a:off x="323528" y="1268760"/>
            <a:ext cx="824421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algn="just" eaLnBrk="1" hangingPunct="1"/>
            <a:r>
              <a:rPr lang="es-MX" altLang="es-MX" sz="1800" b="0" dirty="0" smtClean="0"/>
              <a:t>Se trata de un caso de sobre argumentación, para no justificar un argumento de elaboran distintos silogismos, como formando una cadena, para evitar detectar posibles contradicciones lógicas. 3 problemas del silogismo jurídico:</a:t>
            </a:r>
          </a:p>
          <a:p>
            <a:pPr marL="342900" indent="-342900" algn="just" eaLnBrk="1" hangingPunct="1">
              <a:buAutoNum type="alphaLcParenR"/>
            </a:pPr>
            <a:r>
              <a:rPr lang="es-MX" altLang="es-MX" sz="1800" b="0" dirty="0" smtClean="0"/>
              <a:t>los </a:t>
            </a:r>
            <a:r>
              <a:rPr lang="es-MX" altLang="es-MX" sz="1800" b="0" dirty="0"/>
              <a:t>problemas que resultan de la determinación de la </a:t>
            </a:r>
            <a:r>
              <a:rPr lang="es-MX" altLang="es-MX" sz="1800" b="0" dirty="0" smtClean="0"/>
              <a:t>cuestión de </a:t>
            </a:r>
            <a:r>
              <a:rPr lang="es-MX" altLang="es-MX" sz="1800" b="0" dirty="0"/>
              <a:t>derecho no tienen un enfoque satisfactorio cuando se habla de la formulación de la </a:t>
            </a:r>
            <a:r>
              <a:rPr lang="es-MX" altLang="es-MX" sz="1800" b="0" dirty="0" smtClean="0"/>
              <a:t>premisa mayor </a:t>
            </a:r>
            <a:r>
              <a:rPr lang="es-MX" altLang="es-MX" sz="1800" b="0" dirty="0"/>
              <a:t>o jurídica del silogismo judicial; </a:t>
            </a:r>
          </a:p>
          <a:p>
            <a:pPr marL="342900" indent="-342900" algn="just" eaLnBrk="1" hangingPunct="1">
              <a:buAutoNum type="alphaLcParenR"/>
            </a:pPr>
            <a:r>
              <a:rPr lang="es-MX" altLang="es-MX" sz="1800" b="0" dirty="0" smtClean="0"/>
              <a:t>los </a:t>
            </a:r>
            <a:r>
              <a:rPr lang="es-MX" altLang="es-MX" sz="1800" b="0" dirty="0"/>
              <a:t>problemas que resultan de la determinación </a:t>
            </a:r>
            <a:r>
              <a:rPr lang="es-MX" altLang="es-MX" sz="1800" b="0" dirty="0" smtClean="0"/>
              <a:t>de la </a:t>
            </a:r>
            <a:r>
              <a:rPr lang="es-MX" altLang="es-MX" sz="1800" b="0" dirty="0"/>
              <a:t>cuestión de hecho no tienen un enfoque satisfactorio cuando se habla de la formulación de </a:t>
            </a:r>
            <a:r>
              <a:rPr lang="es-MX" altLang="es-MX" sz="1800" b="0" dirty="0" smtClean="0"/>
              <a:t>la premisa </a:t>
            </a:r>
            <a:r>
              <a:rPr lang="es-MX" altLang="es-MX" sz="1800" b="0" dirty="0"/>
              <a:t>menor o fáctica del silogismo judicial, </a:t>
            </a:r>
            <a:endParaRPr lang="es-MX" altLang="es-MX" sz="1800" b="0" dirty="0" smtClean="0"/>
          </a:p>
          <a:p>
            <a:pPr marL="342900" indent="-342900" algn="just" eaLnBrk="1" hangingPunct="1">
              <a:buAutoNum type="alphaLcParenR"/>
            </a:pPr>
            <a:r>
              <a:rPr lang="es-MX" altLang="es-MX" sz="1800" b="0" dirty="0" smtClean="0"/>
              <a:t>la </a:t>
            </a:r>
            <a:r>
              <a:rPr lang="es-MX" altLang="es-MX" sz="1800" b="0" dirty="0"/>
              <a:t>validez jurídica (que se aplica a las </a:t>
            </a:r>
            <a:r>
              <a:rPr lang="es-MX" altLang="es-MX" sz="1800" b="0" dirty="0" smtClean="0"/>
              <a:t>normas) no </a:t>
            </a:r>
            <a:r>
              <a:rPr lang="es-MX" altLang="es-MX" sz="1800" b="0" dirty="0"/>
              <a:t>puede tener un comportamiento lógico (si tiene alguno) similar al comportamiento lógico </a:t>
            </a:r>
            <a:r>
              <a:rPr lang="es-MX" altLang="es-MX" sz="1800" b="0" dirty="0" smtClean="0"/>
              <a:t>de la </a:t>
            </a:r>
            <a:r>
              <a:rPr lang="es-MX" altLang="es-MX" sz="1800" b="0" dirty="0"/>
              <a:t>verdad (que se aplica a las proposiciones de las que se ocupa la teoría tradicional del </a:t>
            </a:r>
            <a:r>
              <a:rPr lang="es-MX" altLang="es-MX" sz="1800" b="0" dirty="0" smtClean="0"/>
              <a:t>silogismo y </a:t>
            </a:r>
            <a:r>
              <a:rPr lang="es-MX" altLang="es-MX" sz="1800" b="0" dirty="0"/>
              <a:t>la lógica clásica).</a:t>
            </a:r>
          </a:p>
          <a:p>
            <a:pPr algn="just" eaLnBrk="1" hangingPunct="1"/>
            <a:endParaRPr lang="es-MX" altLang="es-MX" sz="1800" b="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Rectangle 2"/>
          <p:cNvSpPr>
            <a:spLocks noGrp="1" noChangeArrowheads="1"/>
          </p:cNvSpPr>
          <p:nvPr>
            <p:ph type="title"/>
          </p:nvPr>
        </p:nvSpPr>
        <p:spPr>
          <a:xfrm>
            <a:off x="762000" y="333375"/>
            <a:ext cx="7696200" cy="1066800"/>
          </a:xfrm>
        </p:spPr>
        <p:txBody>
          <a:bodyPr/>
          <a:lstStyle/>
          <a:p>
            <a:r>
              <a:rPr lang="es-MX" altLang="es-MX" dirty="0"/>
              <a:t>¿Qué significa argumentar?</a:t>
            </a:r>
          </a:p>
        </p:txBody>
      </p:sp>
      <p:sp>
        <p:nvSpPr>
          <p:cNvPr id="13" name="Rectangle 3"/>
          <p:cNvSpPr txBox="1">
            <a:spLocks noChangeArrowheads="1"/>
          </p:cNvSpPr>
          <p:nvPr/>
        </p:nvSpPr>
        <p:spPr>
          <a:xfrm>
            <a:off x="762000" y="1773238"/>
            <a:ext cx="7696200" cy="92392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algn="ctr" fontAlgn="auto">
              <a:buFont typeface="Wingdings" panose="05000000000000000000" pitchFamily="2" charset="2"/>
              <a:buNone/>
            </a:pPr>
            <a:r>
              <a:rPr lang="es-MX" altLang="es-MX" sz="2800" b="0" smtClean="0"/>
              <a:t>Argumento: razonamiento veritativo</a:t>
            </a:r>
            <a:endParaRPr lang="es-MX" altLang="es-MX" sz="2800" b="0" dirty="0"/>
          </a:p>
        </p:txBody>
      </p:sp>
      <p:graphicFrame>
        <p:nvGraphicFramePr>
          <p:cNvPr id="3" name="Diagrama 2"/>
          <p:cNvGraphicFramePr/>
          <p:nvPr/>
        </p:nvGraphicFramePr>
        <p:xfrm>
          <a:off x="2505075" y="2620963"/>
          <a:ext cx="3717925" cy="31480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 Box 13"/>
          <p:cNvSpPr txBox="1">
            <a:spLocks noChangeArrowheads="1"/>
          </p:cNvSpPr>
          <p:nvPr/>
        </p:nvSpPr>
        <p:spPr bwMode="auto">
          <a:xfrm>
            <a:off x="5580063" y="3141663"/>
            <a:ext cx="1944687"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40000"/>
              </a:lnSpc>
              <a:spcBef>
                <a:spcPct val="50000"/>
              </a:spcBef>
            </a:pPr>
            <a:r>
              <a:rPr lang="es-MX" altLang="es-MX" sz="2000" b="1">
                <a:effectLst>
                  <a:outerShdw blurRad="38100" dist="38100" dir="2700000" algn="tl">
                    <a:srgbClr val="000000"/>
                  </a:outerShdw>
                </a:effectLst>
                <a:latin typeface="Arial" panose="020B0604020202020204" pitchFamily="34" charset="0"/>
              </a:rPr>
              <a:t>Interpretación</a:t>
            </a:r>
          </a:p>
          <a:p>
            <a:pPr algn="ctr">
              <a:lnSpc>
                <a:spcPct val="40000"/>
              </a:lnSpc>
              <a:spcBef>
                <a:spcPct val="50000"/>
              </a:spcBef>
            </a:pPr>
            <a:r>
              <a:rPr lang="es-MX" altLang="es-MX" sz="2000" b="1">
                <a:effectLst>
                  <a:outerShdw blurRad="38100" dist="38100" dir="2700000" algn="tl">
                    <a:srgbClr val="000000"/>
                  </a:outerShdw>
                </a:effectLst>
                <a:latin typeface="Arial" panose="020B0604020202020204" pitchFamily="34" charset="0"/>
              </a:rPr>
              <a:t>normativa</a:t>
            </a:r>
          </a:p>
        </p:txBody>
      </p:sp>
      <p:sp>
        <p:nvSpPr>
          <p:cNvPr id="16" name="Text Box 16"/>
          <p:cNvSpPr txBox="1">
            <a:spLocks noChangeArrowheads="1"/>
          </p:cNvSpPr>
          <p:nvPr/>
        </p:nvSpPr>
        <p:spPr bwMode="auto">
          <a:xfrm>
            <a:off x="6084168" y="4941168"/>
            <a:ext cx="20875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MX" altLang="es-MX" sz="2000" b="1" dirty="0">
                <a:effectLst>
                  <a:outerShdw blurRad="38100" dist="38100" dir="2700000" algn="tl">
                    <a:srgbClr val="000000"/>
                  </a:outerShdw>
                </a:effectLst>
                <a:latin typeface="Arial" panose="020B0604020202020204" pitchFamily="34" charset="0"/>
              </a:rPr>
              <a:t>Argumentación normativa</a:t>
            </a:r>
          </a:p>
        </p:txBody>
      </p:sp>
      <p:sp>
        <p:nvSpPr>
          <p:cNvPr id="18" name="Text Box 19"/>
          <p:cNvSpPr txBox="1">
            <a:spLocks noChangeArrowheads="1"/>
          </p:cNvSpPr>
          <p:nvPr/>
        </p:nvSpPr>
        <p:spPr bwMode="auto">
          <a:xfrm>
            <a:off x="827088" y="3284538"/>
            <a:ext cx="2087562" cy="488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40000"/>
              </a:lnSpc>
              <a:spcBef>
                <a:spcPct val="50000"/>
              </a:spcBef>
            </a:pPr>
            <a:r>
              <a:rPr lang="es-MX" altLang="es-MX" sz="2000" b="1">
                <a:effectLst>
                  <a:outerShdw blurRad="38100" dist="38100" dir="2700000" algn="tl">
                    <a:srgbClr val="000000"/>
                  </a:outerShdw>
                </a:effectLst>
                <a:latin typeface="Arial" panose="020B0604020202020204" pitchFamily="34" charset="0"/>
              </a:rPr>
              <a:t>Argumentación</a:t>
            </a:r>
          </a:p>
          <a:p>
            <a:pPr algn="ctr">
              <a:lnSpc>
                <a:spcPct val="40000"/>
              </a:lnSpc>
              <a:spcBef>
                <a:spcPct val="50000"/>
              </a:spcBef>
            </a:pPr>
            <a:r>
              <a:rPr lang="es-MX" altLang="es-MX" sz="2000" b="1">
                <a:effectLst>
                  <a:outerShdw blurRad="38100" dist="38100" dir="2700000" algn="tl">
                    <a:srgbClr val="000000"/>
                  </a:outerShdw>
                </a:effectLst>
                <a:latin typeface="Arial" panose="020B0604020202020204" pitchFamily="34" charset="0"/>
              </a:rPr>
              <a:t>social</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547664" y="260648"/>
            <a:ext cx="6589199" cy="1280890"/>
          </a:xfrm>
        </p:spPr>
        <p:txBody>
          <a:bodyPr/>
          <a:lstStyle/>
          <a:p>
            <a:r>
              <a:rPr lang="es-MX" dirty="0"/>
              <a:t>Elementos de un argumento</a:t>
            </a:r>
          </a:p>
        </p:txBody>
      </p:sp>
      <p:sp>
        <p:nvSpPr>
          <p:cNvPr id="12" name="Rectangle 3"/>
          <p:cNvSpPr txBox="1">
            <a:spLocks noChangeArrowheads="1"/>
          </p:cNvSpPr>
          <p:nvPr/>
        </p:nvSpPr>
        <p:spPr bwMode="auto">
          <a:xfrm>
            <a:off x="228600" y="1196752"/>
            <a:ext cx="8519864" cy="3888432"/>
          </a:xfrm>
          <a:prstGeom prst="rect">
            <a:avLst/>
          </a:prstGeom>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SzPct val="75000"/>
              <a:buFont typeface="Wingdings" panose="05000000000000000000" pitchFamily="2" charset="2"/>
              <a:buChar char="l"/>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anose="05000000000000000000" pitchFamily="2" charset="2"/>
              <a:buChar char="l"/>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accent1"/>
              </a:buClr>
              <a:buSzPct val="75000"/>
              <a:buFont typeface="Wingdings" panose="05000000000000000000" pitchFamily="2" charset="2"/>
              <a:buChar char="l"/>
              <a:defRPr kumimoji="1" sz="2400" kern="1200">
                <a:solidFill>
                  <a:schemeClr val="tx1"/>
                </a:solidFill>
                <a:latin typeface="+mn-lt"/>
                <a:ea typeface="+mn-ea"/>
                <a:cs typeface="+mn-cs"/>
              </a:defRPr>
            </a:lvl3pPr>
            <a:lvl4pPr marL="1562100" indent="-228600" algn="l" rtl="0" eaLnBrk="0" fontAlgn="base" hangingPunct="0">
              <a:spcBef>
                <a:spcPct val="20000"/>
              </a:spcBef>
              <a:spcAft>
                <a:spcPct val="0"/>
              </a:spcAft>
              <a:buClr>
                <a:schemeClr val="accent1"/>
              </a:buClr>
              <a:buSzPct val="75000"/>
              <a:buFont typeface="Wingdings" panose="05000000000000000000" pitchFamily="2" charset="2"/>
              <a:buChar char="l"/>
              <a:defRPr kumimoji="1" sz="2000" kern="1200">
                <a:solidFill>
                  <a:schemeClr val="tx1"/>
                </a:solidFill>
                <a:latin typeface="+mn-lt"/>
                <a:ea typeface="+mn-ea"/>
                <a:cs typeface="+mn-cs"/>
              </a:defRPr>
            </a:lvl4pPr>
            <a:lvl5pPr marL="1981200" indent="-228600" algn="l" rtl="0" eaLnBrk="0" fontAlgn="base" hangingPunct="0">
              <a:spcBef>
                <a:spcPct val="20000"/>
              </a:spcBef>
              <a:spcAft>
                <a:spcPct val="0"/>
              </a:spcAft>
              <a:buClr>
                <a:schemeClr val="accent1"/>
              </a:buClr>
              <a:buSzPct val="75000"/>
              <a:buFont typeface="Wingdings" panose="05000000000000000000" pitchFamily="2" charset="2"/>
              <a:buChar char="l"/>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0" fontAlgn="base" latinLnBrk="0" hangingPunct="0">
              <a:lnSpc>
                <a:spcPct val="90000"/>
              </a:lnSpc>
              <a:spcBef>
                <a:spcPct val="20000"/>
              </a:spcBef>
              <a:spcAft>
                <a:spcPct val="0"/>
              </a:spcAft>
              <a:buClr>
                <a:srgbClr val="D8E1EC"/>
              </a:buClr>
              <a:buSzPct val="75000"/>
              <a:buFont typeface="Wingdings" panose="05000000000000000000" pitchFamily="2" charset="2"/>
              <a:buChar char="l"/>
              <a:tabLst/>
              <a:defRPr/>
            </a:pPr>
            <a:r>
              <a:rPr kumimoji="1" lang="es-ES_tradnl" altLang="es-MX" sz="2800" b="0" i="0" u="none" strike="noStrike" kern="1200" cap="none" spc="0" normalizeH="0" baseline="0" noProof="0" dirty="0" smtClean="0">
                <a:ln>
                  <a:noFill/>
                </a:ln>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Afirmación de un hecho (coherencia e integridad)</a:t>
            </a:r>
          </a:p>
          <a:p>
            <a:pPr marL="342900" marR="0" lvl="0" indent="-342900" algn="l" defTabSz="914400" rtl="0" eaLnBrk="0" fontAlgn="base" latinLnBrk="0" hangingPunct="0">
              <a:lnSpc>
                <a:spcPct val="90000"/>
              </a:lnSpc>
              <a:spcBef>
                <a:spcPct val="20000"/>
              </a:spcBef>
              <a:spcAft>
                <a:spcPct val="0"/>
              </a:spcAft>
              <a:buClr>
                <a:srgbClr val="D8E1EC"/>
              </a:buClr>
              <a:buSzPct val="75000"/>
              <a:buFont typeface="Wingdings" panose="05000000000000000000" pitchFamily="2" charset="2"/>
              <a:buChar char="l"/>
              <a:tabLst/>
              <a:defRPr/>
            </a:pPr>
            <a:r>
              <a:rPr kumimoji="1" lang="es-ES_tradnl" altLang="es-MX" sz="2800" b="0" i="0" u="none" strike="noStrike" kern="1200" cap="none" spc="0" normalizeH="0" baseline="0" noProof="0" dirty="0" smtClean="0">
                <a:ln>
                  <a:noFill/>
                </a:ln>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Razones que sostienen la afirmación (solidez y suficiencia)</a:t>
            </a:r>
          </a:p>
          <a:p>
            <a:pPr marL="342900" marR="0" lvl="0" indent="-342900" algn="l" defTabSz="914400" rtl="0" eaLnBrk="0" fontAlgn="base" latinLnBrk="0" hangingPunct="0">
              <a:lnSpc>
                <a:spcPct val="90000"/>
              </a:lnSpc>
              <a:spcBef>
                <a:spcPct val="20000"/>
              </a:spcBef>
              <a:spcAft>
                <a:spcPct val="0"/>
              </a:spcAft>
              <a:buClr>
                <a:srgbClr val="D8E1EC"/>
              </a:buClr>
              <a:buSzPct val="75000"/>
              <a:buFont typeface="Wingdings" panose="05000000000000000000" pitchFamily="2" charset="2"/>
              <a:buChar char="l"/>
              <a:tabLst/>
              <a:defRPr/>
            </a:pPr>
            <a:r>
              <a:rPr kumimoji="1" lang="es-ES_tradnl" altLang="es-MX" sz="2800" b="0" i="0" u="none" strike="noStrike" kern="1200" cap="none" spc="0" normalizeH="0" baseline="0" noProof="0" dirty="0" smtClean="0">
                <a:ln>
                  <a:noFill/>
                </a:ln>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Premisas que apoyan las razones (</a:t>
            </a:r>
            <a:r>
              <a:rPr kumimoji="1" lang="es-ES_tradnl" altLang="es-MX" sz="2800" b="0" i="0" u="none" strike="noStrike" kern="1200" cap="none" spc="0" normalizeH="0" baseline="0" noProof="0" dirty="0" err="1" smtClean="0">
                <a:ln>
                  <a:noFill/>
                </a:ln>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demostrabilidad</a:t>
            </a:r>
            <a:r>
              <a:rPr kumimoji="1" lang="es-ES_tradnl" altLang="es-MX" sz="2800" b="0" i="0" u="none" strike="noStrike" kern="1200" cap="none" spc="0" normalizeH="0" baseline="0" noProof="0" dirty="0" smtClean="0">
                <a:ln>
                  <a:noFill/>
                </a:ln>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a:t>
            </a:r>
          </a:p>
          <a:p>
            <a:pPr marL="342900" marR="0" lvl="0" indent="-342900" algn="l" defTabSz="914400" rtl="0" eaLnBrk="0" fontAlgn="base" latinLnBrk="0" hangingPunct="0">
              <a:lnSpc>
                <a:spcPct val="90000"/>
              </a:lnSpc>
              <a:spcBef>
                <a:spcPct val="20000"/>
              </a:spcBef>
              <a:spcAft>
                <a:spcPct val="0"/>
              </a:spcAft>
              <a:buClr>
                <a:srgbClr val="D8E1EC"/>
              </a:buClr>
              <a:buSzPct val="75000"/>
              <a:buFont typeface="Wingdings" panose="05000000000000000000" pitchFamily="2" charset="2"/>
              <a:buChar char="l"/>
              <a:tabLst/>
              <a:defRPr/>
            </a:pPr>
            <a:r>
              <a:rPr kumimoji="1" lang="es-ES_tradnl" altLang="es-MX" sz="2800" b="0" i="0" u="none" strike="noStrike" kern="1200" cap="none" spc="0" normalizeH="0" baseline="0" noProof="0" dirty="0" smtClean="0">
                <a:ln>
                  <a:noFill/>
                </a:ln>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Eventualmente: matices o gradaciones de la afirmación</a:t>
            </a:r>
          </a:p>
          <a:p>
            <a:pPr marL="342900" marR="0" lvl="0" indent="-342900" algn="l" defTabSz="914400" rtl="0" eaLnBrk="0" fontAlgn="base" latinLnBrk="0" hangingPunct="0">
              <a:lnSpc>
                <a:spcPct val="90000"/>
              </a:lnSpc>
              <a:spcBef>
                <a:spcPct val="20000"/>
              </a:spcBef>
              <a:spcAft>
                <a:spcPct val="0"/>
              </a:spcAft>
              <a:buClr>
                <a:srgbClr val="D8E1EC"/>
              </a:buClr>
              <a:buSzPct val="75000"/>
              <a:buFont typeface="Wingdings" panose="05000000000000000000" pitchFamily="2" charset="2"/>
              <a:buChar char="l"/>
              <a:tabLst/>
              <a:defRPr/>
            </a:pPr>
            <a:r>
              <a:rPr kumimoji="1" lang="es-ES_tradnl" altLang="es-MX" sz="2800" b="0" i="0" u="none" strike="noStrike" kern="1200" cap="none" spc="0" normalizeH="0" baseline="0" noProof="0" dirty="0" smtClean="0">
                <a:ln>
                  <a:noFill/>
                </a:ln>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rPr>
              <a:t>Conclusiones (coherencia y justeza)</a:t>
            </a:r>
            <a:endParaRPr kumimoji="1" lang="es-ES" altLang="es-MX" sz="2800" b="0" i="0" u="none" strike="noStrike" kern="1200" cap="none" spc="0" normalizeH="0" baseline="0" noProof="0" dirty="0" smtClean="0">
              <a:ln>
                <a:noFill/>
              </a:ln>
              <a:effectLst>
                <a:outerShdw blurRad="38100" dist="38100" dir="2700000" algn="tl">
                  <a:srgbClr val="000000">
                    <a:alpha val="43137"/>
                  </a:srgbClr>
                </a:outerShdw>
              </a:effectLst>
              <a:uLnTx/>
              <a:uFillTx/>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4248150" y="3908425"/>
            <a:ext cx="1511300" cy="400110"/>
          </a:xfrm>
          <a:prstGeom prst="rect">
            <a:avLst/>
          </a:prstGeom>
          <a:solidFill>
            <a:srgbClr val="000066"/>
          </a:solidFill>
          <a:ln>
            <a:noFill/>
          </a:ln>
          <a:effectLst/>
          <a:scene3d>
            <a:camera prst="legacyPerspectiveBottom"/>
            <a:lightRig rig="legacyFlat3" dir="t"/>
          </a:scene3d>
          <a:sp3d extrusionH="887400" prstMaterial="legacyMatte">
            <a:bevelT w="13500" h="13500" prst="angle"/>
            <a:bevelB w="13500" h="13500" prst="angle"/>
            <a:extrusionClr>
              <a:srgbClr val="000066"/>
            </a:extrusionClr>
            <a:contourClr>
              <a:srgbClr val="000066"/>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50000"/>
              </a:spcBef>
            </a:pPr>
            <a:r>
              <a:rPr lang="es-ES_tradnl" altLang="es-MX">
                <a:solidFill>
                  <a:schemeClr val="bg1">
                    <a:lumMod val="75000"/>
                  </a:schemeClr>
                </a:solidFill>
                <a:latin typeface="Arial" panose="020B0604020202020204" pitchFamily="34" charset="0"/>
              </a:rPr>
              <a:t>Retóricos</a:t>
            </a:r>
            <a:endParaRPr lang="es-ES" altLang="es-MX">
              <a:solidFill>
                <a:schemeClr val="bg1">
                  <a:lumMod val="75000"/>
                </a:schemeClr>
              </a:solidFill>
              <a:latin typeface="Arial" panose="020B0604020202020204" pitchFamily="34" charset="0"/>
            </a:endParaRPr>
          </a:p>
        </p:txBody>
      </p:sp>
      <p:sp>
        <p:nvSpPr>
          <p:cNvPr id="6" name="Line 4"/>
          <p:cNvSpPr>
            <a:spLocks noChangeShapeType="1"/>
          </p:cNvSpPr>
          <p:nvPr/>
        </p:nvSpPr>
        <p:spPr bwMode="auto">
          <a:xfrm flipV="1">
            <a:off x="2519363" y="2613025"/>
            <a:ext cx="1439862" cy="433388"/>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solidFill>
                <a:schemeClr val="bg1">
                  <a:lumMod val="75000"/>
                </a:schemeClr>
              </a:solidFill>
            </a:endParaRPr>
          </a:p>
        </p:txBody>
      </p:sp>
      <p:sp>
        <p:nvSpPr>
          <p:cNvPr id="7" name="Text Box 5"/>
          <p:cNvSpPr txBox="1">
            <a:spLocks noChangeArrowheads="1"/>
          </p:cNvSpPr>
          <p:nvPr/>
        </p:nvSpPr>
        <p:spPr bwMode="auto">
          <a:xfrm>
            <a:off x="217488" y="2900363"/>
            <a:ext cx="2159000" cy="400110"/>
          </a:xfrm>
          <a:prstGeom prst="rect">
            <a:avLst/>
          </a:prstGeom>
          <a:solidFill>
            <a:srgbClr val="000066"/>
          </a:solidFill>
          <a:ln>
            <a:noFill/>
          </a:ln>
          <a:effectLst/>
          <a:scene3d>
            <a:camera prst="legacyPerspectiveBottom"/>
            <a:lightRig rig="legacyFlat3" dir="t"/>
          </a:scene3d>
          <a:sp3d extrusionH="887400" prstMaterial="legacyMatte">
            <a:bevelT w="13500" h="13500" prst="angle"/>
            <a:bevelB w="13500" h="13500" prst="angle"/>
            <a:extrusionClr>
              <a:srgbClr val="000066"/>
            </a:extrusionClr>
            <a:contourClr>
              <a:srgbClr val="000066"/>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50000"/>
              </a:spcBef>
            </a:pPr>
            <a:r>
              <a:rPr lang="es-ES_tradnl" altLang="es-MX" dirty="0">
                <a:solidFill>
                  <a:schemeClr val="bg1">
                    <a:lumMod val="75000"/>
                  </a:schemeClr>
                </a:solidFill>
                <a:latin typeface="Arial" panose="020B0604020202020204" pitchFamily="34" charset="0"/>
              </a:rPr>
              <a:t>Argumentos</a:t>
            </a:r>
            <a:endParaRPr lang="es-ES" altLang="es-MX" dirty="0">
              <a:solidFill>
                <a:schemeClr val="bg1">
                  <a:lumMod val="75000"/>
                </a:schemeClr>
              </a:solidFill>
              <a:latin typeface="Arial" panose="020B0604020202020204" pitchFamily="34" charset="0"/>
            </a:endParaRPr>
          </a:p>
        </p:txBody>
      </p:sp>
      <p:sp>
        <p:nvSpPr>
          <p:cNvPr id="8" name="Line 6"/>
          <p:cNvSpPr>
            <a:spLocks noChangeShapeType="1"/>
          </p:cNvSpPr>
          <p:nvPr/>
        </p:nvSpPr>
        <p:spPr bwMode="auto">
          <a:xfrm>
            <a:off x="2519363" y="3405188"/>
            <a:ext cx="1584325" cy="6477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solidFill>
                <a:schemeClr val="bg1">
                  <a:lumMod val="75000"/>
                </a:schemeClr>
              </a:solidFill>
            </a:endParaRPr>
          </a:p>
        </p:txBody>
      </p:sp>
      <p:sp>
        <p:nvSpPr>
          <p:cNvPr id="9" name="Text Box 7"/>
          <p:cNvSpPr txBox="1">
            <a:spLocks noChangeArrowheads="1"/>
          </p:cNvSpPr>
          <p:nvPr/>
        </p:nvSpPr>
        <p:spPr bwMode="auto">
          <a:xfrm>
            <a:off x="4103688" y="2324100"/>
            <a:ext cx="1800225" cy="400110"/>
          </a:xfrm>
          <a:prstGeom prst="rect">
            <a:avLst/>
          </a:prstGeom>
          <a:solidFill>
            <a:srgbClr val="000066"/>
          </a:solidFill>
          <a:ln>
            <a:noFill/>
          </a:ln>
          <a:effectLst/>
          <a:scene3d>
            <a:camera prst="legacyPerspectiveBottom"/>
            <a:lightRig rig="legacyFlat3" dir="t"/>
          </a:scene3d>
          <a:sp3d extrusionH="887400" prstMaterial="legacyMatte">
            <a:bevelT w="13500" h="13500" prst="angle"/>
            <a:bevelB w="13500" h="13500" prst="angle"/>
            <a:extrusionClr>
              <a:srgbClr val="000066"/>
            </a:extrusionClr>
            <a:contourClr>
              <a:srgbClr val="000066"/>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3500000" sx="125000" sy="125000" algn="br" rotWithShape="0">
                    <a:schemeClr val="bg2">
                      <a:alpha val="50000"/>
                    </a:schemeClr>
                  </a:outerShdw>
                </a:effectLst>
              </a14:hiddenEffects>
            </a:ext>
          </a:extLst>
        </p:spPr>
        <p:txBody>
          <a:bodyPr>
            <a:spAutoFit/>
            <a:flatTx/>
          </a:bodyPr>
          <a:lstStyle/>
          <a:p>
            <a:pPr algn="ctr">
              <a:spcBef>
                <a:spcPct val="50000"/>
              </a:spcBef>
            </a:pPr>
            <a:r>
              <a:rPr lang="es-ES_tradnl" altLang="es-MX">
                <a:solidFill>
                  <a:schemeClr val="bg1">
                    <a:lumMod val="75000"/>
                  </a:schemeClr>
                </a:solidFill>
                <a:latin typeface="Arial" panose="020B0604020202020204" pitchFamily="34" charset="0"/>
              </a:rPr>
              <a:t>Apodícticos</a:t>
            </a:r>
            <a:endParaRPr lang="es-ES" altLang="es-MX">
              <a:solidFill>
                <a:schemeClr val="bg1">
                  <a:lumMod val="75000"/>
                </a:schemeClr>
              </a:solidFill>
              <a:latin typeface="Arial" panose="020B0604020202020204" pitchFamily="34" charset="0"/>
            </a:endParaRPr>
          </a:p>
        </p:txBody>
      </p:sp>
      <p:sp>
        <p:nvSpPr>
          <p:cNvPr id="10" name="Line 8"/>
          <p:cNvSpPr>
            <a:spLocks noChangeShapeType="1"/>
          </p:cNvSpPr>
          <p:nvPr/>
        </p:nvSpPr>
        <p:spPr bwMode="auto">
          <a:xfrm>
            <a:off x="2519363" y="3189288"/>
            <a:ext cx="1584325"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solidFill>
                <a:schemeClr val="bg1">
                  <a:lumMod val="75000"/>
                </a:schemeClr>
              </a:solidFill>
            </a:endParaRPr>
          </a:p>
        </p:txBody>
      </p:sp>
      <p:sp>
        <p:nvSpPr>
          <p:cNvPr id="11" name="Text Box 9"/>
          <p:cNvSpPr txBox="1">
            <a:spLocks noChangeArrowheads="1"/>
          </p:cNvSpPr>
          <p:nvPr/>
        </p:nvSpPr>
        <p:spPr bwMode="auto">
          <a:xfrm>
            <a:off x="4176713" y="3044825"/>
            <a:ext cx="1727200" cy="400110"/>
          </a:xfrm>
          <a:prstGeom prst="rect">
            <a:avLst/>
          </a:prstGeom>
          <a:solidFill>
            <a:srgbClr val="000066"/>
          </a:solidFill>
          <a:ln>
            <a:noFill/>
          </a:ln>
          <a:effectLst/>
          <a:scene3d>
            <a:camera prst="legacyPerspectiveBottom"/>
            <a:lightRig rig="legacyFlat3" dir="t"/>
          </a:scene3d>
          <a:sp3d extrusionH="887400" prstMaterial="legacyMatte">
            <a:bevelT w="13500" h="13500" prst="angle"/>
            <a:bevelB w="13500" h="13500" prst="angle"/>
            <a:extrusionClr>
              <a:srgbClr val="000066"/>
            </a:extrusionClr>
            <a:contourClr>
              <a:srgbClr val="000066"/>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50000"/>
              </a:spcBef>
            </a:pPr>
            <a:r>
              <a:rPr lang="es-ES_tradnl" altLang="es-MX">
                <a:solidFill>
                  <a:schemeClr val="bg1">
                    <a:lumMod val="75000"/>
                  </a:schemeClr>
                </a:solidFill>
                <a:latin typeface="Arial" panose="020B0604020202020204" pitchFamily="34" charset="0"/>
              </a:rPr>
              <a:t>Dialécticos</a:t>
            </a:r>
            <a:endParaRPr lang="es-ES" altLang="es-MX">
              <a:solidFill>
                <a:schemeClr val="bg1">
                  <a:lumMod val="75000"/>
                </a:schemeClr>
              </a:solidFill>
              <a:latin typeface="Arial" panose="020B0604020202020204" pitchFamily="34" charset="0"/>
            </a:endParaRPr>
          </a:p>
        </p:txBody>
      </p:sp>
      <p:sp>
        <p:nvSpPr>
          <p:cNvPr id="12" name="Text Box 10"/>
          <p:cNvSpPr txBox="1">
            <a:spLocks noChangeArrowheads="1"/>
          </p:cNvSpPr>
          <p:nvPr/>
        </p:nvSpPr>
        <p:spPr bwMode="auto">
          <a:xfrm>
            <a:off x="6696075" y="2324100"/>
            <a:ext cx="2017713" cy="400110"/>
          </a:xfrm>
          <a:prstGeom prst="rect">
            <a:avLst/>
          </a:prstGeom>
          <a:solidFill>
            <a:srgbClr val="000066"/>
          </a:solidFill>
          <a:ln>
            <a:noFill/>
          </a:ln>
          <a:effectLst/>
          <a:scene3d>
            <a:camera prst="legacyPerspectiveBottom"/>
            <a:lightRig rig="legacyFlat3" dir="t"/>
          </a:scene3d>
          <a:sp3d extrusionH="887400" prstMaterial="legacyMatte">
            <a:bevelT w="13500" h="13500" prst="angle"/>
            <a:bevelB w="13500" h="13500" prst="angle"/>
            <a:extrusionClr>
              <a:srgbClr val="000066"/>
            </a:extrusionClr>
            <a:contourClr>
              <a:srgbClr val="000066"/>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107763" dir="13500000" sx="125000" sy="125000" algn="br" rotWithShape="0">
                    <a:schemeClr val="bg2">
                      <a:alpha val="50000"/>
                    </a:schemeClr>
                  </a:outerShdw>
                </a:effectLst>
              </a14:hiddenEffects>
            </a:ext>
          </a:extLst>
        </p:spPr>
        <p:txBody>
          <a:bodyPr>
            <a:spAutoFit/>
            <a:flatTx/>
          </a:bodyPr>
          <a:lstStyle/>
          <a:p>
            <a:pPr algn="ctr">
              <a:spcBef>
                <a:spcPct val="50000"/>
              </a:spcBef>
            </a:pPr>
            <a:r>
              <a:rPr lang="es-ES_tradnl" altLang="es-MX">
                <a:solidFill>
                  <a:schemeClr val="bg1">
                    <a:lumMod val="75000"/>
                  </a:schemeClr>
                </a:solidFill>
                <a:latin typeface="Arial" panose="020B0604020202020204" pitchFamily="34" charset="0"/>
              </a:rPr>
              <a:t>Evidencia</a:t>
            </a:r>
            <a:endParaRPr lang="es-ES" altLang="es-MX">
              <a:solidFill>
                <a:schemeClr val="bg1">
                  <a:lumMod val="75000"/>
                </a:schemeClr>
              </a:solidFill>
              <a:latin typeface="Arial" panose="020B0604020202020204" pitchFamily="34" charset="0"/>
            </a:endParaRPr>
          </a:p>
        </p:txBody>
      </p:sp>
      <p:sp>
        <p:nvSpPr>
          <p:cNvPr id="13" name="Text Box 12"/>
          <p:cNvSpPr txBox="1">
            <a:spLocks noChangeArrowheads="1"/>
          </p:cNvSpPr>
          <p:nvPr/>
        </p:nvSpPr>
        <p:spPr bwMode="auto">
          <a:xfrm>
            <a:off x="6624638" y="3044825"/>
            <a:ext cx="2411412" cy="400110"/>
          </a:xfrm>
          <a:prstGeom prst="rect">
            <a:avLst/>
          </a:prstGeom>
          <a:solidFill>
            <a:srgbClr val="000066"/>
          </a:solidFill>
          <a:ln>
            <a:noFill/>
          </a:ln>
          <a:effectLst/>
          <a:scene3d>
            <a:camera prst="legacyPerspectiveBottom"/>
            <a:lightRig rig="legacyFlat3" dir="t"/>
          </a:scene3d>
          <a:sp3d extrusionH="887400" prstMaterial="legacyMatte">
            <a:bevelT w="13500" h="13500" prst="angle"/>
            <a:bevelB w="13500" h="13500" prst="angle"/>
            <a:extrusionClr>
              <a:srgbClr val="000066"/>
            </a:extrusionClr>
            <a:contourClr>
              <a:srgbClr val="000066"/>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50000"/>
              </a:spcBef>
            </a:pPr>
            <a:r>
              <a:rPr lang="es-ES_tradnl" altLang="es-MX">
                <a:solidFill>
                  <a:schemeClr val="bg1">
                    <a:lumMod val="75000"/>
                  </a:schemeClr>
                </a:solidFill>
                <a:latin typeface="Arial" panose="020B0604020202020204" pitchFamily="34" charset="0"/>
              </a:rPr>
              <a:t>Demostrabilidad</a:t>
            </a:r>
            <a:endParaRPr lang="es-ES" altLang="es-MX">
              <a:solidFill>
                <a:schemeClr val="bg1">
                  <a:lumMod val="75000"/>
                </a:schemeClr>
              </a:solidFill>
              <a:latin typeface="Arial" panose="020B0604020202020204" pitchFamily="34" charset="0"/>
            </a:endParaRPr>
          </a:p>
        </p:txBody>
      </p:sp>
      <p:sp>
        <p:nvSpPr>
          <p:cNvPr id="14" name="Text Box 15"/>
          <p:cNvSpPr txBox="1">
            <a:spLocks noChangeArrowheads="1"/>
          </p:cNvSpPr>
          <p:nvPr/>
        </p:nvSpPr>
        <p:spPr bwMode="auto">
          <a:xfrm>
            <a:off x="6480175" y="3908425"/>
            <a:ext cx="1944688" cy="400110"/>
          </a:xfrm>
          <a:prstGeom prst="rect">
            <a:avLst/>
          </a:prstGeom>
          <a:solidFill>
            <a:srgbClr val="000066"/>
          </a:solidFill>
          <a:ln>
            <a:noFill/>
          </a:ln>
          <a:effectLst/>
          <a:scene3d>
            <a:camera prst="legacyPerspectiveBottom"/>
            <a:lightRig rig="legacyFlat3" dir="t"/>
          </a:scene3d>
          <a:sp3d extrusionH="887400" prstMaterial="legacyMatte">
            <a:bevelT w="13500" h="13500" prst="angle"/>
            <a:bevelB w="13500" h="13500" prst="angle"/>
            <a:extrusionClr>
              <a:srgbClr val="000066"/>
            </a:extrusionClr>
            <a:contourClr>
              <a:srgbClr val="000066"/>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algn="ctr">
              <a:spcBef>
                <a:spcPct val="50000"/>
              </a:spcBef>
            </a:pPr>
            <a:r>
              <a:rPr lang="es-ES_tradnl" altLang="es-MX">
                <a:solidFill>
                  <a:schemeClr val="bg1">
                    <a:lumMod val="75000"/>
                  </a:schemeClr>
                </a:solidFill>
                <a:latin typeface="Arial" panose="020B0604020202020204" pitchFamily="34" charset="0"/>
              </a:rPr>
              <a:t>Plausibilidad</a:t>
            </a:r>
            <a:endParaRPr lang="es-ES" altLang="es-MX">
              <a:solidFill>
                <a:schemeClr val="bg1">
                  <a:lumMod val="75000"/>
                </a:schemeClr>
              </a:solidFill>
              <a:latin typeface="Arial" panose="020B0604020202020204" pitchFamily="34" charset="0"/>
            </a:endParaRPr>
          </a:p>
        </p:txBody>
      </p:sp>
      <p:sp>
        <p:nvSpPr>
          <p:cNvPr id="15" name="Line 11"/>
          <p:cNvSpPr>
            <a:spLocks noChangeShapeType="1"/>
          </p:cNvSpPr>
          <p:nvPr/>
        </p:nvSpPr>
        <p:spPr bwMode="auto">
          <a:xfrm>
            <a:off x="5976938" y="2613025"/>
            <a:ext cx="576262" cy="0"/>
          </a:xfrm>
          <a:prstGeom prst="line">
            <a:avLst/>
          </a:prstGeom>
          <a:noFill/>
          <a:ln w="28575">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ts val="0"/>
              </a:spcBef>
              <a:spcAft>
                <a:spcPts val="0"/>
              </a:spcAft>
              <a:buClrTx/>
              <a:buSzTx/>
              <a:buFontTx/>
              <a:buNone/>
              <a:tabLst/>
              <a:defRPr/>
            </a:pPr>
            <a:endParaRPr kumimoji="0" lang="es-MX" sz="2400" b="0" i="0" u="none" strike="noStrike" kern="0" cap="none" spc="0" normalizeH="0" baseline="0" noProof="0" smtClean="0">
              <a:ln>
                <a:noFill/>
              </a:ln>
              <a:solidFill>
                <a:srgbClr val="FFFFFF"/>
              </a:solidFill>
              <a:effectLst/>
              <a:uLnTx/>
              <a:uFillTx/>
              <a:latin typeface="Times New Roman" panose="02020603050405020304" pitchFamily="18" charset="0"/>
            </a:endParaRPr>
          </a:p>
        </p:txBody>
      </p:sp>
      <p:sp>
        <p:nvSpPr>
          <p:cNvPr id="16" name="Line 13"/>
          <p:cNvSpPr>
            <a:spLocks noChangeShapeType="1"/>
          </p:cNvSpPr>
          <p:nvPr/>
        </p:nvSpPr>
        <p:spPr bwMode="auto">
          <a:xfrm>
            <a:off x="5975350" y="3260725"/>
            <a:ext cx="576263" cy="0"/>
          </a:xfrm>
          <a:prstGeom prst="line">
            <a:avLst/>
          </a:prstGeom>
          <a:noFill/>
          <a:ln w="28575">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ts val="0"/>
              </a:spcBef>
              <a:spcAft>
                <a:spcPts val="0"/>
              </a:spcAft>
              <a:buClrTx/>
              <a:buSzTx/>
              <a:buFontTx/>
              <a:buNone/>
              <a:tabLst/>
              <a:defRPr/>
            </a:pPr>
            <a:endParaRPr kumimoji="0" lang="es-MX" sz="2400" b="0" i="0" u="none" strike="noStrike" kern="0" cap="none" spc="0" normalizeH="0" baseline="0" noProof="0" smtClean="0">
              <a:ln>
                <a:noFill/>
              </a:ln>
              <a:solidFill>
                <a:srgbClr val="FFFFFF"/>
              </a:solidFill>
              <a:effectLst/>
              <a:uLnTx/>
              <a:uFillTx/>
              <a:latin typeface="Times New Roman" panose="02020603050405020304" pitchFamily="18" charset="0"/>
            </a:endParaRPr>
          </a:p>
        </p:txBody>
      </p:sp>
      <p:sp>
        <p:nvSpPr>
          <p:cNvPr id="17" name="Line 14"/>
          <p:cNvSpPr>
            <a:spLocks noChangeShapeType="1"/>
          </p:cNvSpPr>
          <p:nvPr/>
        </p:nvSpPr>
        <p:spPr bwMode="auto">
          <a:xfrm>
            <a:off x="5832475" y="4124325"/>
            <a:ext cx="576263" cy="0"/>
          </a:xfrm>
          <a:prstGeom prst="line">
            <a:avLst/>
          </a:prstGeom>
          <a:noFill/>
          <a:ln w="28575">
            <a:solidFill>
              <a:srgbClr val="FFFF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marR="0" lvl="0" indent="0" algn="l" defTabSz="914400" eaLnBrk="0" fontAlgn="auto" latinLnBrk="0" hangingPunct="0">
              <a:lnSpc>
                <a:spcPct val="100000"/>
              </a:lnSpc>
              <a:spcBef>
                <a:spcPts val="0"/>
              </a:spcBef>
              <a:spcAft>
                <a:spcPts val="0"/>
              </a:spcAft>
              <a:buClrTx/>
              <a:buSzTx/>
              <a:buFontTx/>
              <a:buNone/>
              <a:tabLst/>
              <a:defRPr/>
            </a:pPr>
            <a:endParaRPr kumimoji="0" lang="es-MX" sz="2400" b="0" i="0" u="none" strike="noStrike" kern="0" cap="none" spc="0" normalizeH="0" baseline="0" noProof="0" smtClean="0">
              <a:ln>
                <a:noFill/>
              </a:ln>
              <a:solidFill>
                <a:srgbClr val="FFFFFF"/>
              </a:solidFill>
              <a:effectLst/>
              <a:uLnTx/>
              <a:uFillTx/>
              <a:latin typeface="Times New Roman" panose="02020603050405020304" pitchFamily="18" charset="0"/>
            </a:endParaRPr>
          </a:p>
        </p:txBody>
      </p:sp>
      <p:sp>
        <p:nvSpPr>
          <p:cNvPr id="18" name="Line 11"/>
          <p:cNvSpPr>
            <a:spLocks noChangeShapeType="1"/>
          </p:cNvSpPr>
          <p:nvPr/>
        </p:nvSpPr>
        <p:spPr bwMode="auto">
          <a:xfrm>
            <a:off x="6011962" y="2765425"/>
            <a:ext cx="576262"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19" name="Line 13"/>
          <p:cNvSpPr>
            <a:spLocks noChangeShapeType="1"/>
          </p:cNvSpPr>
          <p:nvPr/>
        </p:nvSpPr>
        <p:spPr bwMode="auto">
          <a:xfrm>
            <a:off x="6010374" y="3413125"/>
            <a:ext cx="576263"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0" name="Line 14"/>
          <p:cNvSpPr>
            <a:spLocks noChangeShapeType="1"/>
          </p:cNvSpPr>
          <p:nvPr/>
        </p:nvSpPr>
        <p:spPr bwMode="auto">
          <a:xfrm>
            <a:off x="5867499" y="4276725"/>
            <a:ext cx="576263"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s-MX"/>
          </a:p>
        </p:txBody>
      </p:sp>
      <p:sp>
        <p:nvSpPr>
          <p:cNvPr id="21" name="Rectangle 2"/>
          <p:cNvSpPr>
            <a:spLocks noGrp="1" noChangeArrowheads="1"/>
          </p:cNvSpPr>
          <p:nvPr>
            <p:ph type="title"/>
          </p:nvPr>
        </p:nvSpPr>
        <p:spPr>
          <a:xfrm>
            <a:off x="762000" y="333375"/>
            <a:ext cx="7696200" cy="1066800"/>
          </a:xfrm>
        </p:spPr>
        <p:txBody>
          <a:bodyPr>
            <a:normAutofit fontScale="90000"/>
          </a:bodyPr>
          <a:lstStyle/>
          <a:p>
            <a:r>
              <a:rPr lang="es-MX" altLang="es-MX" dirty="0" smtClean="0"/>
              <a:t>Tipos de argumentos de acuerdo a su verosimilitud </a:t>
            </a:r>
            <a:endParaRPr lang="es-MX" altLang="es-MX"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475656" y="260648"/>
            <a:ext cx="6589199" cy="792088"/>
          </a:xfrm>
        </p:spPr>
        <p:txBody>
          <a:bodyPr/>
          <a:lstStyle/>
          <a:p>
            <a:r>
              <a:rPr lang="es-MX" dirty="0" smtClean="0"/>
              <a:t>Clases de argumentos</a:t>
            </a:r>
            <a:endParaRPr lang="es-MX" dirty="0"/>
          </a:p>
        </p:txBody>
      </p:sp>
      <p:sp>
        <p:nvSpPr>
          <p:cNvPr id="11" name="Rectangle 3"/>
          <p:cNvSpPr txBox="1">
            <a:spLocks noChangeArrowheads="1"/>
          </p:cNvSpPr>
          <p:nvPr/>
        </p:nvSpPr>
        <p:spPr>
          <a:xfrm>
            <a:off x="457200" y="1124744"/>
            <a:ext cx="4033838" cy="500141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fontAlgn="auto">
              <a:lnSpc>
                <a:spcPct val="90000"/>
              </a:lnSpc>
              <a:spcBef>
                <a:spcPct val="0"/>
              </a:spcBef>
              <a:buFontTx/>
              <a:buNone/>
            </a:pPr>
            <a:r>
              <a:rPr lang="es-ES" altLang="es-MX" b="0" dirty="0" smtClean="0">
                <a:latin typeface="Arial" panose="020B0604020202020204" pitchFamily="34" charset="0"/>
                <a:cs typeface="Arial" panose="020B0604020202020204" pitchFamily="34" charset="0"/>
              </a:rPr>
              <a:t>1. </a:t>
            </a:r>
            <a:r>
              <a:rPr lang="es-ES" altLang="es-MX" b="1" dirty="0" smtClean="0">
                <a:latin typeface="Arial" panose="020B0604020202020204" pitchFamily="34" charset="0"/>
                <a:cs typeface="Arial" panose="020B0604020202020204" pitchFamily="34" charset="0"/>
              </a:rPr>
              <a:t>Semántico</a:t>
            </a:r>
          </a:p>
          <a:p>
            <a:pPr eaLnBrk="0" fontAlgn="auto" hangingPunct="0">
              <a:lnSpc>
                <a:spcPct val="90000"/>
              </a:lnSpc>
              <a:spcBef>
                <a:spcPct val="0"/>
              </a:spcBef>
              <a:buFontTx/>
              <a:buNone/>
            </a:pPr>
            <a:r>
              <a:rPr lang="es-ES" altLang="es-MX" b="0" dirty="0" smtClean="0">
                <a:latin typeface="Arial" panose="020B0604020202020204" pitchFamily="34" charset="0"/>
                <a:cs typeface="Arial" panose="020B0604020202020204" pitchFamily="34" charset="0"/>
              </a:rPr>
              <a:t>2. </a:t>
            </a:r>
            <a:r>
              <a:rPr lang="es-ES" altLang="es-MX" b="1" dirty="0" smtClean="0">
                <a:latin typeface="Arial" panose="020B0604020202020204" pitchFamily="34" charset="0"/>
                <a:cs typeface="Arial" panose="020B0604020202020204" pitchFamily="34" charset="0"/>
              </a:rPr>
              <a:t>Genético o psicológico</a:t>
            </a:r>
            <a:r>
              <a:rPr lang="es-ES" altLang="es-MX" b="0" dirty="0" smtClean="0">
                <a:latin typeface="Arial" panose="020B0604020202020204" pitchFamily="34" charset="0"/>
                <a:cs typeface="Arial" panose="020B0604020202020204" pitchFamily="34" charset="0"/>
              </a:rPr>
              <a:t> </a:t>
            </a:r>
          </a:p>
          <a:p>
            <a:pPr eaLnBrk="0" fontAlgn="auto" hangingPunct="0">
              <a:lnSpc>
                <a:spcPct val="90000"/>
              </a:lnSpc>
              <a:spcBef>
                <a:spcPct val="0"/>
              </a:spcBef>
              <a:buFont typeface="+mj-lt"/>
              <a:buAutoNum type="alphaLcParenR"/>
            </a:pPr>
            <a:r>
              <a:rPr lang="es-ES" altLang="es-MX" b="0" dirty="0" smtClean="0">
                <a:latin typeface="Arial" panose="020B0604020202020204" pitchFamily="34" charset="0"/>
                <a:cs typeface="Arial" panose="020B0604020202020204" pitchFamily="34" charset="0"/>
              </a:rPr>
              <a:t>	Voluntad del legislador (histórico)</a:t>
            </a:r>
          </a:p>
          <a:p>
            <a:pPr eaLnBrk="0" fontAlgn="auto" hangingPunct="0">
              <a:lnSpc>
                <a:spcPct val="90000"/>
              </a:lnSpc>
              <a:spcBef>
                <a:spcPct val="0"/>
              </a:spcBef>
              <a:buFont typeface="+mj-lt"/>
              <a:buAutoNum type="alphaLcParenR"/>
            </a:pPr>
            <a:r>
              <a:rPr lang="es-ES" altLang="es-MX" b="0" dirty="0" smtClean="0">
                <a:latin typeface="Arial" panose="020B0604020202020204" pitchFamily="34" charset="0"/>
                <a:cs typeface="Arial" panose="020B0604020202020204" pitchFamily="34" charset="0"/>
              </a:rPr>
              <a:t>	</a:t>
            </a:r>
            <a:r>
              <a:rPr lang="es-ES" altLang="es-MX" b="0" i="1" dirty="0">
                <a:latin typeface="Arial" panose="020B0604020202020204" pitchFamily="34" charset="0"/>
                <a:cs typeface="Arial" panose="020B0604020202020204" pitchFamily="34" charset="0"/>
              </a:rPr>
              <a:t>R</a:t>
            </a:r>
            <a:r>
              <a:rPr lang="es-ES" altLang="es-MX" b="0" i="1" dirty="0" smtClean="0">
                <a:latin typeface="Arial" panose="020B0604020202020204" pitchFamily="34" charset="0"/>
                <a:cs typeface="Arial" panose="020B0604020202020204" pitchFamily="34" charset="0"/>
              </a:rPr>
              <a:t>atio </a:t>
            </a:r>
            <a:r>
              <a:rPr lang="es-ES" altLang="es-MX" b="0" i="1" dirty="0" err="1" smtClean="0">
                <a:latin typeface="Arial" panose="020B0604020202020204" pitchFamily="34" charset="0"/>
                <a:cs typeface="Arial" panose="020B0604020202020204" pitchFamily="34" charset="0"/>
              </a:rPr>
              <a:t>legis</a:t>
            </a:r>
            <a:r>
              <a:rPr lang="es-ES" altLang="es-MX" b="0" dirty="0" smtClean="0">
                <a:latin typeface="Arial" panose="020B0604020202020204" pitchFamily="34" charset="0"/>
                <a:cs typeface="Arial" panose="020B0604020202020204" pitchFamily="34" charset="0"/>
              </a:rPr>
              <a:t>: la razón implícita en una norma</a:t>
            </a:r>
          </a:p>
          <a:p>
            <a:pPr eaLnBrk="0" fontAlgn="auto" hangingPunct="0">
              <a:lnSpc>
                <a:spcPct val="90000"/>
              </a:lnSpc>
              <a:spcBef>
                <a:spcPct val="0"/>
              </a:spcBef>
              <a:buFontTx/>
              <a:buNone/>
            </a:pPr>
            <a:r>
              <a:rPr lang="es-ES" altLang="es-MX" b="0" dirty="0" smtClean="0">
                <a:latin typeface="Arial" panose="020B0604020202020204" pitchFamily="34" charset="0"/>
                <a:cs typeface="Arial" panose="020B0604020202020204" pitchFamily="34" charset="0"/>
              </a:rPr>
              <a:t>3. </a:t>
            </a:r>
            <a:r>
              <a:rPr lang="es-ES" altLang="es-MX" b="1" dirty="0" smtClean="0">
                <a:latin typeface="Arial" panose="020B0604020202020204" pitchFamily="34" charset="0"/>
                <a:cs typeface="Arial" panose="020B0604020202020204" pitchFamily="34" charset="0"/>
              </a:rPr>
              <a:t>Histórico</a:t>
            </a:r>
          </a:p>
          <a:p>
            <a:pPr eaLnBrk="0" fontAlgn="auto" hangingPunct="0">
              <a:lnSpc>
                <a:spcPct val="90000"/>
              </a:lnSpc>
              <a:spcBef>
                <a:spcPct val="0"/>
              </a:spcBef>
              <a:buFont typeface="+mj-lt"/>
              <a:buAutoNum type="alphaLcParenR"/>
            </a:pPr>
            <a:r>
              <a:rPr lang="es-ES" altLang="es-MX" b="0" dirty="0" smtClean="0">
                <a:latin typeface="Arial" panose="020B0604020202020204" pitchFamily="34" charset="0"/>
                <a:cs typeface="Arial" panose="020B0604020202020204" pitchFamily="34" charset="0"/>
              </a:rPr>
              <a:t>	Estática o conservadora</a:t>
            </a:r>
          </a:p>
          <a:p>
            <a:pPr eaLnBrk="0" fontAlgn="auto" hangingPunct="0">
              <a:lnSpc>
                <a:spcPct val="90000"/>
              </a:lnSpc>
              <a:spcBef>
                <a:spcPct val="0"/>
              </a:spcBef>
              <a:buFont typeface="+mj-lt"/>
              <a:buAutoNum type="alphaLcParenR"/>
            </a:pPr>
            <a:r>
              <a:rPr lang="es-ES" altLang="es-MX" b="0" dirty="0" smtClean="0">
                <a:latin typeface="Arial" panose="020B0604020202020204" pitchFamily="34" charset="0"/>
                <a:cs typeface="Arial" panose="020B0604020202020204" pitchFamily="34" charset="0"/>
              </a:rPr>
              <a:t>	Dinámica o evolutiva</a:t>
            </a:r>
          </a:p>
          <a:p>
            <a:pPr eaLnBrk="0" fontAlgn="auto" hangingPunct="0">
              <a:lnSpc>
                <a:spcPct val="90000"/>
              </a:lnSpc>
              <a:spcBef>
                <a:spcPct val="0"/>
              </a:spcBef>
              <a:buFontTx/>
              <a:buNone/>
            </a:pPr>
            <a:r>
              <a:rPr lang="es-ES" altLang="es-MX" b="0" dirty="0" smtClean="0">
                <a:latin typeface="Arial" panose="020B0604020202020204" pitchFamily="34" charset="0"/>
                <a:cs typeface="Arial" panose="020B0604020202020204" pitchFamily="34" charset="0"/>
              </a:rPr>
              <a:t>4. </a:t>
            </a:r>
            <a:r>
              <a:rPr lang="es-ES" altLang="es-MX" b="1" dirty="0" smtClean="0">
                <a:latin typeface="Arial" panose="020B0604020202020204" pitchFamily="34" charset="0"/>
                <a:cs typeface="Arial" panose="020B0604020202020204" pitchFamily="34" charset="0"/>
              </a:rPr>
              <a:t>Teleológico</a:t>
            </a:r>
          </a:p>
          <a:p>
            <a:pPr eaLnBrk="0" fontAlgn="auto" hangingPunct="0">
              <a:lnSpc>
                <a:spcPct val="90000"/>
              </a:lnSpc>
              <a:spcBef>
                <a:spcPct val="0"/>
              </a:spcBef>
              <a:buFont typeface="+mj-lt"/>
              <a:buAutoNum type="alphaLcParenR"/>
            </a:pPr>
            <a:r>
              <a:rPr lang="es-ES" altLang="es-MX" b="0" dirty="0" smtClean="0">
                <a:latin typeface="Arial" panose="020B0604020202020204" pitchFamily="34" charset="0"/>
                <a:cs typeface="Arial" panose="020B0604020202020204" pitchFamily="34" charset="0"/>
              </a:rPr>
              <a:t>	Fin del precepto</a:t>
            </a:r>
          </a:p>
          <a:p>
            <a:pPr eaLnBrk="0" fontAlgn="auto" hangingPunct="0">
              <a:lnSpc>
                <a:spcPct val="90000"/>
              </a:lnSpc>
              <a:spcBef>
                <a:spcPct val="0"/>
              </a:spcBef>
              <a:buFont typeface="+mj-lt"/>
              <a:buAutoNum type="alphaLcParenR"/>
            </a:pPr>
            <a:r>
              <a:rPr lang="es-ES" altLang="es-MX" b="0" dirty="0" smtClean="0">
                <a:latin typeface="Arial" panose="020B0604020202020204" pitchFamily="34" charset="0"/>
                <a:cs typeface="Arial" panose="020B0604020202020204" pitchFamily="34" charset="0"/>
              </a:rPr>
              <a:t>	Fin de la materia o institución</a:t>
            </a:r>
          </a:p>
          <a:p>
            <a:pPr eaLnBrk="0" fontAlgn="auto" hangingPunct="0">
              <a:lnSpc>
                <a:spcPct val="90000"/>
              </a:lnSpc>
              <a:spcBef>
                <a:spcPct val="0"/>
              </a:spcBef>
              <a:buFont typeface="+mj-lt"/>
              <a:buAutoNum type="alphaLcParenR"/>
            </a:pPr>
            <a:r>
              <a:rPr lang="es-ES" altLang="es-MX" b="0" dirty="0" smtClean="0">
                <a:latin typeface="Arial" panose="020B0604020202020204" pitchFamily="34" charset="0"/>
                <a:cs typeface="Arial" panose="020B0604020202020204" pitchFamily="34" charset="0"/>
              </a:rPr>
              <a:t>	Fin genérico del Derecho</a:t>
            </a:r>
          </a:p>
          <a:p>
            <a:pPr eaLnBrk="0" fontAlgn="auto" hangingPunct="0">
              <a:lnSpc>
                <a:spcPct val="90000"/>
              </a:lnSpc>
              <a:spcBef>
                <a:spcPct val="0"/>
              </a:spcBef>
              <a:buFont typeface="+mj-lt"/>
              <a:buAutoNum type="alphaLcParenR"/>
            </a:pPr>
            <a:r>
              <a:rPr lang="es-ES" altLang="es-MX" b="0" dirty="0" smtClean="0">
                <a:latin typeface="Arial" panose="020B0604020202020204" pitchFamily="34" charset="0"/>
                <a:cs typeface="Arial" panose="020B0604020202020204" pitchFamily="34" charset="0"/>
              </a:rPr>
              <a:t>	Fines de la sociedad</a:t>
            </a:r>
          </a:p>
          <a:p>
            <a:pPr eaLnBrk="0" fontAlgn="auto" hangingPunct="0">
              <a:lnSpc>
                <a:spcPct val="90000"/>
              </a:lnSpc>
              <a:spcBef>
                <a:spcPct val="0"/>
              </a:spcBef>
              <a:buFontTx/>
              <a:buNone/>
            </a:pPr>
            <a:r>
              <a:rPr lang="es-ES" altLang="es-MX" b="0" dirty="0" smtClean="0">
                <a:latin typeface="Arial" panose="020B0604020202020204" pitchFamily="34" charset="0"/>
                <a:cs typeface="Arial" panose="020B0604020202020204" pitchFamily="34" charset="0"/>
              </a:rPr>
              <a:t>5. </a:t>
            </a:r>
            <a:r>
              <a:rPr lang="es-ES" altLang="es-MX" b="1" dirty="0" smtClean="0">
                <a:latin typeface="Arial" panose="020B0604020202020204" pitchFamily="34" charset="0"/>
                <a:cs typeface="Arial" panose="020B0604020202020204" pitchFamily="34" charset="0"/>
              </a:rPr>
              <a:t>Sistemático</a:t>
            </a:r>
            <a:r>
              <a:rPr lang="es-ES" altLang="es-MX" b="0" dirty="0" smtClean="0">
                <a:latin typeface="Arial" panose="020B0604020202020204" pitchFamily="34" charset="0"/>
                <a:cs typeface="Arial" panose="020B0604020202020204" pitchFamily="34" charset="0"/>
              </a:rPr>
              <a:t> </a:t>
            </a:r>
          </a:p>
          <a:p>
            <a:pPr eaLnBrk="0" fontAlgn="auto" hangingPunct="0">
              <a:lnSpc>
                <a:spcPct val="90000"/>
              </a:lnSpc>
              <a:spcBef>
                <a:spcPct val="0"/>
              </a:spcBef>
              <a:buFont typeface="+mj-lt"/>
              <a:buAutoNum type="alphaLcParenR"/>
            </a:pPr>
            <a:r>
              <a:rPr lang="es-ES" altLang="es-MX" b="0" i="1" dirty="0" smtClean="0">
                <a:latin typeface="Arial" panose="020B0604020202020204" pitchFamily="34" charset="0"/>
                <a:cs typeface="Arial" panose="020B0604020202020204" pitchFamily="34" charset="0"/>
              </a:rPr>
              <a:t>	</a:t>
            </a:r>
            <a:r>
              <a:rPr lang="es-ES" altLang="es-MX" b="0" dirty="0" smtClean="0">
                <a:latin typeface="Arial" panose="020B0604020202020204" pitchFamily="34" charset="0"/>
                <a:cs typeface="Arial" panose="020B0604020202020204" pitchFamily="34" charset="0"/>
              </a:rPr>
              <a:t>En sentido estricto</a:t>
            </a:r>
          </a:p>
          <a:p>
            <a:pPr eaLnBrk="0" fontAlgn="auto" hangingPunct="0">
              <a:lnSpc>
                <a:spcPct val="90000"/>
              </a:lnSpc>
              <a:spcBef>
                <a:spcPct val="0"/>
              </a:spcBef>
              <a:buFont typeface="+mj-lt"/>
              <a:buAutoNum type="alphaLcParenR"/>
            </a:pPr>
            <a:r>
              <a:rPr lang="es-ES" altLang="es-MX" b="0" dirty="0" smtClean="0">
                <a:latin typeface="Arial" panose="020B0604020202020204" pitchFamily="34" charset="0"/>
                <a:cs typeface="Arial" panose="020B0604020202020204" pitchFamily="34" charset="0"/>
              </a:rPr>
              <a:t>	</a:t>
            </a:r>
            <a:r>
              <a:rPr lang="es-ES" altLang="es-MX" b="0" i="1" dirty="0" smtClean="0">
                <a:latin typeface="Arial" panose="020B0604020202020204" pitchFamily="34" charset="0"/>
                <a:cs typeface="Arial" panose="020B0604020202020204" pitchFamily="34" charset="0"/>
              </a:rPr>
              <a:t>Ad </a:t>
            </a:r>
            <a:r>
              <a:rPr lang="es-ES" altLang="es-MX" b="0" i="1" dirty="0" err="1" smtClean="0">
                <a:latin typeface="Arial" panose="020B0604020202020204" pitchFamily="34" charset="0"/>
                <a:cs typeface="Arial" panose="020B0604020202020204" pitchFamily="34" charset="0"/>
              </a:rPr>
              <a:t>cohaerentia</a:t>
            </a:r>
            <a:endParaRPr lang="es-ES" altLang="es-MX" b="0" i="1" dirty="0" smtClean="0">
              <a:latin typeface="Arial" panose="020B0604020202020204" pitchFamily="34" charset="0"/>
              <a:cs typeface="Arial" panose="020B0604020202020204" pitchFamily="34" charset="0"/>
            </a:endParaRPr>
          </a:p>
          <a:p>
            <a:pPr eaLnBrk="0" fontAlgn="auto" hangingPunct="0">
              <a:lnSpc>
                <a:spcPct val="90000"/>
              </a:lnSpc>
              <a:spcBef>
                <a:spcPct val="0"/>
              </a:spcBef>
              <a:buFont typeface="+mj-lt"/>
              <a:buAutoNum type="alphaLcParenR"/>
            </a:pPr>
            <a:r>
              <a:rPr lang="es-ES" altLang="es-MX" b="0" dirty="0" smtClean="0">
                <a:latin typeface="Arial" panose="020B0604020202020204" pitchFamily="34" charset="0"/>
                <a:cs typeface="Arial" panose="020B0604020202020204" pitchFamily="34" charset="0"/>
              </a:rPr>
              <a:t>	</a:t>
            </a:r>
            <a:r>
              <a:rPr lang="es-ES" altLang="es-MX" b="0" i="1" dirty="0">
                <a:latin typeface="Arial" panose="020B0604020202020204" pitchFamily="34" charset="0"/>
                <a:cs typeface="Arial" panose="020B0604020202020204" pitchFamily="34" charset="0"/>
              </a:rPr>
              <a:t>S</a:t>
            </a:r>
            <a:r>
              <a:rPr lang="es-ES" altLang="es-MX" b="0" i="1" dirty="0" smtClean="0">
                <a:latin typeface="Arial" panose="020B0604020202020204" pitchFamily="34" charset="0"/>
                <a:cs typeface="Arial" panose="020B0604020202020204" pitchFamily="34" charset="0"/>
              </a:rPr>
              <a:t>edes </a:t>
            </a:r>
            <a:r>
              <a:rPr lang="es-ES" altLang="es-MX" b="0" i="1" dirty="0" err="1" smtClean="0">
                <a:latin typeface="Arial" panose="020B0604020202020204" pitchFamily="34" charset="0"/>
                <a:cs typeface="Arial" panose="020B0604020202020204" pitchFamily="34" charset="0"/>
              </a:rPr>
              <a:t>materiae</a:t>
            </a:r>
            <a:endParaRPr lang="es-ES" altLang="es-MX" b="0" i="1" dirty="0" smtClean="0">
              <a:latin typeface="Arial" panose="020B0604020202020204" pitchFamily="34" charset="0"/>
              <a:cs typeface="Arial" panose="020B0604020202020204" pitchFamily="34" charset="0"/>
            </a:endParaRPr>
          </a:p>
          <a:p>
            <a:pPr eaLnBrk="0" fontAlgn="auto" hangingPunct="0">
              <a:lnSpc>
                <a:spcPct val="90000"/>
              </a:lnSpc>
              <a:spcBef>
                <a:spcPct val="0"/>
              </a:spcBef>
              <a:buFont typeface="+mj-lt"/>
              <a:buAutoNum type="alphaLcParenR"/>
            </a:pPr>
            <a:r>
              <a:rPr lang="es-ES" altLang="es-MX" b="0" dirty="0" smtClean="0">
                <a:latin typeface="Arial" panose="020B0604020202020204" pitchFamily="34" charset="0"/>
                <a:cs typeface="Arial" panose="020B0604020202020204" pitchFamily="34" charset="0"/>
              </a:rPr>
              <a:t>	</a:t>
            </a:r>
            <a:r>
              <a:rPr lang="es-ES" altLang="es-MX" b="0" i="1" dirty="0">
                <a:latin typeface="Arial" panose="020B0604020202020204" pitchFamily="34" charset="0"/>
                <a:cs typeface="Arial" panose="020B0604020202020204" pitchFamily="34" charset="0"/>
              </a:rPr>
              <a:t>A</a:t>
            </a:r>
            <a:r>
              <a:rPr lang="es-ES" altLang="es-MX" b="0" i="1" dirty="0" smtClean="0">
                <a:latin typeface="Arial" panose="020B0604020202020204" pitchFamily="34" charset="0"/>
                <a:cs typeface="Arial" panose="020B0604020202020204" pitchFamily="34" charset="0"/>
              </a:rPr>
              <a:t> rubrica</a:t>
            </a:r>
          </a:p>
          <a:p>
            <a:pPr fontAlgn="auto">
              <a:lnSpc>
                <a:spcPct val="90000"/>
              </a:lnSpc>
            </a:pPr>
            <a:endParaRPr lang="es-ES" altLang="es-MX" b="0" dirty="0">
              <a:latin typeface="Arial" panose="020B0604020202020204" pitchFamily="34" charset="0"/>
              <a:cs typeface="Arial" panose="020B0604020202020204" pitchFamily="34" charset="0"/>
            </a:endParaRPr>
          </a:p>
        </p:txBody>
      </p:sp>
      <p:sp>
        <p:nvSpPr>
          <p:cNvPr id="13" name="Rectangle 4"/>
          <p:cNvSpPr txBox="1">
            <a:spLocks noChangeArrowheads="1"/>
          </p:cNvSpPr>
          <p:nvPr/>
        </p:nvSpPr>
        <p:spPr bwMode="auto">
          <a:xfrm>
            <a:off x="4652963" y="1124744"/>
            <a:ext cx="4311525" cy="5001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rPr>
              <a:t>6. </a:t>
            </a:r>
            <a:r>
              <a:rPr kumimoji="0" lang="es-ES" altLang="es-MX" sz="1800" b="1" i="0" u="none" strike="noStrike" kern="1200" cap="none" spc="0" normalizeH="0" baseline="0" noProof="0" dirty="0" smtClean="0">
                <a:ln>
                  <a:noFill/>
                </a:ln>
                <a:solidFill>
                  <a:srgbClr val="000000"/>
                </a:solidFill>
                <a:effectLst/>
                <a:uLnTx/>
                <a:uFillTx/>
                <a:latin typeface="Arial"/>
                <a:cs typeface="Arial" panose="020B0604020202020204" pitchFamily="34" charset="0"/>
              </a:rPr>
              <a:t>Reducción al absurdo</a:t>
            </a:r>
          </a:p>
          <a:p>
            <a:pPr marL="85725" marR="0" lvl="0" indent="-74613" algn="l" defTabSz="914400" rtl="0" eaLnBrk="0" fontAlgn="base" latinLnBrk="0" hangingPunct="0">
              <a:lnSpc>
                <a:spcPct val="100000"/>
              </a:lnSpc>
              <a:spcBef>
                <a:spcPct val="0"/>
              </a:spcBef>
              <a:spcAft>
                <a:spcPct val="0"/>
              </a:spcAft>
              <a:buClrTx/>
              <a:buSzTx/>
              <a:buFont typeface="+mj-lt"/>
              <a:buAutoNum type="alphaLcParenR"/>
              <a:tabLst/>
              <a:defRPr/>
            </a:pPr>
            <a:r>
              <a:rPr lang="es-ES" altLang="es-MX" sz="1800" b="0" dirty="0">
                <a:solidFill>
                  <a:srgbClr val="000000"/>
                </a:solidFill>
                <a:latin typeface="Arial"/>
                <a:cs typeface="Arial" panose="020B0604020202020204" pitchFamily="34" charset="0"/>
              </a:rPr>
              <a:t> </a:t>
            </a:r>
            <a:r>
              <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rPr>
              <a:t>Lógico</a:t>
            </a:r>
            <a:endParaRPr kumimoji="0" lang="es-ES" altLang="es-MX" sz="1800" b="0"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85725" marR="0" lvl="0" indent="-74613" algn="l" defTabSz="914400" rtl="0" eaLnBrk="0" fontAlgn="base" latinLnBrk="0" hangingPunct="0">
              <a:lnSpc>
                <a:spcPct val="100000"/>
              </a:lnSpc>
              <a:spcBef>
                <a:spcPct val="0"/>
              </a:spcBef>
              <a:spcAft>
                <a:spcPct val="0"/>
              </a:spcAft>
              <a:buClrTx/>
              <a:buSzTx/>
              <a:buFont typeface="+mj-lt"/>
              <a:buAutoNum type="alphaLcParenR"/>
              <a:tabLst/>
              <a:defRPr/>
            </a:pPr>
            <a:r>
              <a:rPr lang="es-ES" altLang="es-MX" sz="1800" b="0" dirty="0">
                <a:solidFill>
                  <a:srgbClr val="000000"/>
                </a:solidFill>
                <a:latin typeface="Arial"/>
                <a:cs typeface="Arial" panose="020B0604020202020204" pitchFamily="34" charset="0"/>
              </a:rPr>
              <a:t> </a:t>
            </a:r>
            <a:r>
              <a:rPr kumimoji="0" lang="es-ES" altLang="es-MX" sz="1800" b="0" i="0" u="none" strike="noStrike" kern="1200" cap="none" spc="0" normalizeH="0" baseline="0" noProof="0" dirty="0" err="1" smtClean="0">
                <a:ln>
                  <a:noFill/>
                </a:ln>
                <a:solidFill>
                  <a:srgbClr val="000000"/>
                </a:solidFill>
                <a:effectLst/>
                <a:uLnTx/>
                <a:uFillTx/>
                <a:latin typeface="Arial"/>
                <a:cs typeface="Arial" panose="020B0604020202020204" pitchFamily="34" charset="0"/>
              </a:rPr>
              <a:t>Paralógico</a:t>
            </a:r>
            <a:endParaRPr kumimoji="0" lang="es-ES" altLang="es-MX" sz="1800" b="0"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85725" marR="0" lvl="0" indent="-74613" algn="l" defTabSz="914400" rtl="0" eaLnBrk="0" fontAlgn="base" latinLnBrk="0" hangingPunct="0">
              <a:lnSpc>
                <a:spcPct val="100000"/>
              </a:lnSpc>
              <a:spcBef>
                <a:spcPct val="0"/>
              </a:spcBef>
              <a:spcAft>
                <a:spcPct val="0"/>
              </a:spcAft>
              <a:buClrTx/>
              <a:buSzTx/>
              <a:buFont typeface="+mj-lt"/>
              <a:buAutoNum type="alphaLcParenR"/>
              <a:tabLst/>
              <a:defRPr/>
            </a:pPr>
            <a:r>
              <a:rPr lang="es-ES" altLang="es-MX" sz="1800" b="0" dirty="0">
                <a:solidFill>
                  <a:srgbClr val="000000"/>
                </a:solidFill>
                <a:latin typeface="Arial"/>
                <a:cs typeface="Arial" panose="020B0604020202020204" pitchFamily="34" charset="0"/>
              </a:rPr>
              <a:t> </a:t>
            </a:r>
            <a:r>
              <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rPr>
              <a:t>Práctico</a:t>
            </a:r>
            <a:endParaRPr kumimoji="0" lang="es-ES" altLang="es-MX" sz="1800" b="0"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85725" marR="0" lvl="0" indent="-74613" algn="l" defTabSz="914400" rtl="0" eaLnBrk="0" fontAlgn="base" latinLnBrk="0" hangingPunct="0">
              <a:lnSpc>
                <a:spcPct val="100000"/>
              </a:lnSpc>
              <a:spcBef>
                <a:spcPct val="0"/>
              </a:spcBef>
              <a:spcAft>
                <a:spcPct val="0"/>
              </a:spcAft>
              <a:buClrTx/>
              <a:buSzTx/>
              <a:buFont typeface="+mj-lt"/>
              <a:buAutoNum type="alphaLcParenR"/>
              <a:tabLst/>
              <a:defRPr/>
            </a:pPr>
            <a:r>
              <a:rPr lang="es-ES" altLang="es-MX" sz="1800" b="0" dirty="0">
                <a:solidFill>
                  <a:srgbClr val="000000"/>
                </a:solidFill>
                <a:latin typeface="Arial"/>
                <a:cs typeface="Arial" panose="020B0604020202020204" pitchFamily="34" charset="0"/>
              </a:rPr>
              <a:t> </a:t>
            </a:r>
            <a:r>
              <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rPr>
              <a:t>Ético</a:t>
            </a:r>
            <a:endParaRPr kumimoji="0" lang="es-ES" altLang="es-MX" sz="1800" b="0"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rPr>
              <a:t>7. </a:t>
            </a:r>
            <a:r>
              <a:rPr kumimoji="0" lang="es-ES" altLang="es-MX" sz="1800" b="1" i="0" u="none" strike="noStrike" kern="1200" cap="none" spc="0" normalizeH="0" baseline="0" noProof="0" dirty="0" smtClean="0">
                <a:ln>
                  <a:noFill/>
                </a:ln>
                <a:solidFill>
                  <a:srgbClr val="000000"/>
                </a:solidFill>
                <a:effectLst/>
                <a:uLnTx/>
                <a:uFillTx/>
                <a:latin typeface="Arial"/>
                <a:cs typeface="Arial" panose="020B0604020202020204" pitchFamily="34" charset="0"/>
              </a:rPr>
              <a:t>Analogía </a:t>
            </a:r>
            <a:endParaRPr kumimoji="0" lang="es-ES" altLang="es-MX" sz="1800" b="1"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lphaLcParenR"/>
              <a:tabLst/>
              <a:defRPr/>
            </a:pPr>
            <a:r>
              <a:rPr lang="es-ES" altLang="es-MX" sz="1800" b="0" i="1" dirty="0">
                <a:solidFill>
                  <a:srgbClr val="000000"/>
                </a:solidFill>
                <a:latin typeface="Arial"/>
                <a:cs typeface="Arial" panose="020B0604020202020204" pitchFamily="34" charset="0"/>
              </a:rPr>
              <a:t>A</a:t>
            </a:r>
            <a:r>
              <a:rPr kumimoji="0" lang="es-ES" altLang="es-MX" sz="1800" b="0" i="1" u="none" strike="noStrike" kern="1200" cap="none" spc="0" normalizeH="0" baseline="0" noProof="0" dirty="0" smtClean="0">
                <a:ln>
                  <a:noFill/>
                </a:ln>
                <a:solidFill>
                  <a:srgbClr val="000000"/>
                </a:solidFill>
                <a:effectLst/>
                <a:uLnTx/>
                <a:uFillTx/>
                <a:latin typeface="Arial"/>
                <a:cs typeface="Arial" panose="020B0604020202020204" pitchFamily="34" charset="0"/>
              </a:rPr>
              <a:t> simili</a:t>
            </a:r>
            <a:endParaRPr kumimoji="0" lang="es-ES" altLang="es-MX" sz="1800" b="0"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lphaLcParenR"/>
              <a:tabLst/>
              <a:defRPr/>
            </a:pPr>
            <a:r>
              <a:rPr kumimoji="0" lang="en-US" altLang="es-MX" sz="1800" b="0" i="1" u="none" strike="noStrike" kern="1200" cap="none" spc="0" normalizeH="0" baseline="0" noProof="0" dirty="0" smtClean="0">
                <a:ln>
                  <a:noFill/>
                </a:ln>
                <a:solidFill>
                  <a:srgbClr val="000000"/>
                </a:solidFill>
                <a:effectLst/>
                <a:uLnTx/>
                <a:uFillTx/>
                <a:latin typeface="Arial"/>
                <a:cs typeface="Arial" panose="020B0604020202020204" pitchFamily="34" charset="0"/>
              </a:rPr>
              <a:t>A fortiori </a:t>
            </a:r>
            <a:endParaRPr kumimoji="0" lang="es-ES" altLang="es-MX" sz="1800" b="0"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lphaLcParenR"/>
              <a:tabLst/>
              <a:defRPr/>
            </a:pPr>
            <a:r>
              <a:rPr lang="en-US" altLang="es-MX" sz="1800" b="0" i="1" dirty="0">
                <a:solidFill>
                  <a:srgbClr val="000000"/>
                </a:solidFill>
                <a:latin typeface="Arial"/>
                <a:cs typeface="Arial" panose="020B0604020202020204" pitchFamily="34" charset="0"/>
              </a:rPr>
              <a:t>A</a:t>
            </a:r>
            <a:r>
              <a:rPr kumimoji="0" lang="en-US" altLang="es-MX" sz="1800" b="0" i="1" u="none" strike="noStrike" kern="1200" cap="none" spc="0" normalizeH="0" baseline="0" noProof="0" dirty="0" smtClean="0">
                <a:ln>
                  <a:noFill/>
                </a:ln>
                <a:solidFill>
                  <a:srgbClr val="000000"/>
                </a:solidFill>
                <a:effectLst/>
                <a:uLnTx/>
                <a:uFillTx/>
                <a:latin typeface="Arial"/>
                <a:cs typeface="Arial" panose="020B0604020202020204" pitchFamily="34" charset="0"/>
              </a:rPr>
              <a:t> </a:t>
            </a:r>
            <a:r>
              <a:rPr kumimoji="0" lang="en-US" altLang="es-MX" sz="1800" b="0" i="1" u="none" strike="noStrike" kern="1200" cap="none" spc="0" normalizeH="0" baseline="0" noProof="0" dirty="0" err="1" smtClean="0">
                <a:ln>
                  <a:noFill/>
                </a:ln>
                <a:solidFill>
                  <a:srgbClr val="000000"/>
                </a:solidFill>
                <a:effectLst/>
                <a:uLnTx/>
                <a:uFillTx/>
                <a:latin typeface="Arial"/>
                <a:cs typeface="Arial" panose="020B0604020202020204" pitchFamily="34" charset="0"/>
              </a:rPr>
              <a:t>majori</a:t>
            </a:r>
            <a:r>
              <a:rPr kumimoji="0" lang="en-US" altLang="es-MX" sz="1800" b="0" i="1" u="none" strike="noStrike" kern="1200" cap="none" spc="0" normalizeH="0" baseline="0" noProof="0" dirty="0" smtClean="0">
                <a:ln>
                  <a:noFill/>
                </a:ln>
                <a:solidFill>
                  <a:srgbClr val="000000"/>
                </a:solidFill>
                <a:effectLst/>
                <a:uLnTx/>
                <a:uFillTx/>
                <a:latin typeface="Arial"/>
                <a:cs typeface="Arial" panose="020B0604020202020204" pitchFamily="34" charset="0"/>
              </a:rPr>
              <a:t> ad minus</a:t>
            </a:r>
            <a:endParaRPr kumimoji="0" lang="es-ES" altLang="es-MX" sz="1800" b="0"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lphaLcParenR"/>
              <a:tabLst/>
              <a:defRPr/>
            </a:pPr>
            <a:r>
              <a:rPr lang="en-US" altLang="es-MX" sz="1800" b="0" i="1" dirty="0" smtClean="0">
                <a:solidFill>
                  <a:srgbClr val="000000"/>
                </a:solidFill>
                <a:latin typeface="Arial"/>
                <a:cs typeface="Arial" panose="020B0604020202020204" pitchFamily="34" charset="0"/>
              </a:rPr>
              <a:t>A </a:t>
            </a:r>
            <a:r>
              <a:rPr kumimoji="0" lang="en-US" altLang="es-MX" sz="1800" b="0" i="1" u="none" strike="noStrike" kern="1200" cap="none" spc="0" normalizeH="0" baseline="0" noProof="0" dirty="0" err="1" smtClean="0">
                <a:ln>
                  <a:noFill/>
                </a:ln>
                <a:solidFill>
                  <a:srgbClr val="000000"/>
                </a:solidFill>
                <a:effectLst/>
                <a:uLnTx/>
                <a:uFillTx/>
                <a:latin typeface="Arial"/>
                <a:cs typeface="Arial" panose="020B0604020202020204" pitchFamily="34" charset="0"/>
              </a:rPr>
              <a:t>minori</a:t>
            </a:r>
            <a:r>
              <a:rPr kumimoji="0" lang="en-US" altLang="es-MX" sz="1800" b="0" i="1" u="none" strike="noStrike" kern="1200" cap="none" spc="0" normalizeH="0" baseline="0" noProof="0" dirty="0" smtClean="0">
                <a:ln>
                  <a:noFill/>
                </a:ln>
                <a:solidFill>
                  <a:srgbClr val="000000"/>
                </a:solidFill>
                <a:effectLst/>
                <a:uLnTx/>
                <a:uFillTx/>
                <a:latin typeface="Arial"/>
                <a:cs typeface="Arial" panose="020B0604020202020204" pitchFamily="34" charset="0"/>
              </a:rPr>
              <a:t> ad </a:t>
            </a:r>
            <a:r>
              <a:rPr kumimoji="0" lang="en-US" altLang="es-MX" sz="1800" b="0" i="1" u="none" strike="noStrike" kern="1200" cap="none" spc="0" normalizeH="0" baseline="0" noProof="0" dirty="0" err="1" smtClean="0">
                <a:ln>
                  <a:noFill/>
                </a:ln>
                <a:solidFill>
                  <a:srgbClr val="000000"/>
                </a:solidFill>
                <a:effectLst/>
                <a:uLnTx/>
                <a:uFillTx/>
                <a:latin typeface="Arial"/>
                <a:cs typeface="Arial" panose="020B0604020202020204" pitchFamily="34" charset="0"/>
              </a:rPr>
              <a:t>majus</a:t>
            </a:r>
            <a:endParaRPr kumimoji="0" lang="es-ES" altLang="es-MX" sz="1800" b="0"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rPr>
              <a:t>8. </a:t>
            </a:r>
            <a:r>
              <a:rPr kumimoji="0" lang="es-ES" altLang="es-MX" sz="1800" b="1" i="0" u="none" strike="noStrike" kern="1200" cap="none" spc="0" normalizeH="0" baseline="0" noProof="0" dirty="0" smtClean="0">
                <a:ln>
                  <a:noFill/>
                </a:ln>
                <a:solidFill>
                  <a:srgbClr val="000000"/>
                </a:solidFill>
                <a:effectLst/>
                <a:uLnTx/>
                <a:uFillTx/>
                <a:latin typeface="Arial"/>
                <a:cs typeface="Arial" panose="020B0604020202020204" pitchFamily="34" charset="0"/>
              </a:rPr>
              <a:t>A contrario</a:t>
            </a:r>
            <a:endParaRPr kumimoji="0" lang="es-ES" altLang="es-MX" sz="1800" b="1"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rPr>
              <a:t>9. </a:t>
            </a:r>
            <a:r>
              <a:rPr kumimoji="0" lang="es-ES" altLang="es-MX" sz="1800" b="1" i="0" u="none" strike="noStrike" kern="1200" cap="none" spc="0" normalizeH="0" baseline="0" noProof="0" dirty="0" smtClean="0">
                <a:ln>
                  <a:noFill/>
                </a:ln>
                <a:solidFill>
                  <a:srgbClr val="000000"/>
                </a:solidFill>
                <a:effectLst/>
                <a:uLnTx/>
                <a:uFillTx/>
                <a:latin typeface="Arial"/>
                <a:cs typeface="Arial" panose="020B0604020202020204" pitchFamily="34" charset="0"/>
              </a:rPr>
              <a:t>No redundancia</a:t>
            </a:r>
            <a:endParaRPr kumimoji="0" lang="es-ES" altLang="es-MX" sz="1800" b="1"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rPr>
              <a:t>10. </a:t>
            </a:r>
            <a:r>
              <a:rPr kumimoji="0" lang="es-ES" altLang="es-MX" sz="1800" b="1" i="0" u="none" strike="noStrike" kern="1200" cap="none" spc="0" normalizeH="0" baseline="0" noProof="0" dirty="0" smtClean="0">
                <a:ln>
                  <a:noFill/>
                </a:ln>
                <a:solidFill>
                  <a:srgbClr val="000000"/>
                </a:solidFill>
                <a:effectLst/>
                <a:uLnTx/>
                <a:uFillTx/>
                <a:latin typeface="Arial"/>
                <a:cs typeface="Arial" panose="020B0604020202020204" pitchFamily="34" charset="0"/>
              </a:rPr>
              <a:t>A partir de principios</a:t>
            </a:r>
            <a:endParaRPr kumimoji="0" lang="es-ES" altLang="es-MX" sz="1800" b="1"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rPr>
              <a:t>11. </a:t>
            </a:r>
            <a:r>
              <a:rPr kumimoji="0" lang="es-ES" altLang="es-MX" sz="1800" b="1" i="0" u="none" strike="noStrike" kern="1200" cap="none" spc="0" normalizeH="0" baseline="0" noProof="0" dirty="0" smtClean="0">
                <a:ln>
                  <a:noFill/>
                </a:ln>
                <a:solidFill>
                  <a:srgbClr val="000000"/>
                </a:solidFill>
                <a:effectLst/>
                <a:uLnTx/>
                <a:uFillTx/>
                <a:latin typeface="Arial"/>
                <a:cs typeface="Arial" panose="020B0604020202020204" pitchFamily="34" charset="0"/>
              </a:rPr>
              <a:t>Pragmático </a:t>
            </a:r>
            <a:endParaRPr kumimoji="0" lang="es-ES" altLang="es-MX" sz="1800" b="1" i="0" u="none" strike="noStrike" kern="1200" cap="none" spc="0" normalizeH="0" baseline="0" noProof="0" dirty="0" smtClean="0">
              <a:ln>
                <a:noFill/>
              </a:ln>
              <a:solidFill>
                <a:srgbClr val="000000"/>
              </a:solidFill>
              <a:effectLst/>
              <a:uLnTx/>
              <a:uFillTx/>
              <a:latin typeface="Arial"/>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Tx/>
              <a:buNone/>
              <a:tabLst/>
              <a:defRPr/>
            </a:pPr>
            <a:r>
              <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rPr>
              <a:t>12. </a:t>
            </a:r>
            <a:r>
              <a:rPr kumimoji="0" lang="es-ES" altLang="es-MX" sz="1800" b="1" i="0" u="none" strike="noStrike" kern="1200" cap="none" spc="0" normalizeH="0" baseline="0" noProof="0" dirty="0" smtClean="0">
                <a:ln>
                  <a:noFill/>
                </a:ln>
                <a:solidFill>
                  <a:srgbClr val="000000"/>
                </a:solidFill>
                <a:effectLst/>
                <a:uLnTx/>
                <a:uFillTx/>
                <a:latin typeface="Arial"/>
                <a:cs typeface="Arial" panose="020B0604020202020204" pitchFamily="34" charset="0"/>
              </a:rPr>
              <a:t>De autoridad</a:t>
            </a:r>
            <a:r>
              <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rPr>
              <a:t> </a:t>
            </a:r>
            <a:endParaRPr kumimoji="0" lang="es-ES" altLang="es-MX" sz="1800" b="0" i="0" u="none" strike="noStrike" kern="1200" cap="none" spc="0" normalizeH="0" baseline="0" noProof="0" dirty="0" smtClean="0">
              <a:ln>
                <a:noFill/>
              </a:ln>
              <a:solidFill>
                <a:srgbClr val="000000"/>
              </a:solidFill>
              <a:effectLst/>
              <a:uLnTx/>
              <a:uFillTx/>
              <a:latin typeface="Arial"/>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s-ES" altLang="es-MX" sz="1800" b="0" i="0" u="none" strike="noStrike" kern="1200" cap="none" spc="0" normalizeH="0" baseline="0" noProof="0" dirty="0" smtClean="0">
              <a:ln>
                <a:noFill/>
              </a:ln>
              <a:solidFill>
                <a:srgbClr val="000000"/>
              </a:solidFill>
              <a:effectLst/>
              <a:uLnTx/>
              <a:uFillTx/>
              <a:latin typeface="Arial"/>
              <a:cs typeface="Arial" panose="020B0604020202020204"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Imagen 3"/>
          <p:cNvPicPr>
            <a:picLocks noChangeAspect="1"/>
          </p:cNvPicPr>
          <p:nvPr/>
        </p:nvPicPr>
        <p:blipFill>
          <a:blip r:embed="rId4"/>
          <a:stretch>
            <a:fillRect/>
          </a:stretch>
        </p:blipFill>
        <p:spPr>
          <a:xfrm>
            <a:off x="254594" y="123255"/>
            <a:ext cx="8781902" cy="6402089"/>
          </a:xfrm>
          <a:prstGeom prst="rect">
            <a:avLst/>
          </a:prstGeom>
        </p:spPr>
      </p:pic>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42913" y="2780928"/>
            <a:ext cx="8229600" cy="1143000"/>
          </a:xfrm>
          <a:extLst/>
        </p:spPr>
        <p:txBody>
          <a:bodyPr rtlCol="0" anchor="t">
            <a:normAutofit fontScale="90000"/>
          </a:bodyPr>
          <a:lstStyle/>
          <a:p>
            <a:pPr algn="ctr">
              <a:defRPr/>
            </a:pPr>
            <a:r>
              <a:rPr lang="es-ES" sz="4000" dirty="0" smtClean="0">
                <a:solidFill>
                  <a:srgbClr val="00B050"/>
                </a:solidFill>
                <a:ea typeface="ＭＳ Ｐゴシック" pitchFamily="34" charset="-128"/>
              </a:rPr>
              <a:t>Teorías</a:t>
            </a:r>
            <a:br>
              <a:rPr lang="es-ES" sz="4000" dirty="0" smtClean="0">
                <a:solidFill>
                  <a:srgbClr val="00B050"/>
                </a:solidFill>
                <a:ea typeface="ＭＳ Ｐゴシック" pitchFamily="34" charset="-128"/>
              </a:rPr>
            </a:br>
            <a:r>
              <a:rPr lang="es-ES" sz="4000" dirty="0" smtClean="0">
                <a:solidFill>
                  <a:srgbClr val="00B050"/>
                </a:solidFill>
                <a:ea typeface="ＭＳ Ｐゴシック" pitchFamily="34" charset="-128"/>
              </a:rPr>
              <a:t>de </a:t>
            </a:r>
            <a:r>
              <a:rPr lang="es-ES" sz="4000" dirty="0">
                <a:solidFill>
                  <a:srgbClr val="00B050"/>
                </a:solidFill>
                <a:ea typeface="ＭＳ Ｐゴシック" pitchFamily="34" charset="-128"/>
              </a:rPr>
              <a:t>la argumentación</a:t>
            </a:r>
            <a:br>
              <a:rPr lang="es-ES" sz="4000" dirty="0">
                <a:solidFill>
                  <a:srgbClr val="00B050"/>
                </a:solidFill>
                <a:ea typeface="ＭＳ Ｐゴシック" pitchFamily="34" charset="-128"/>
              </a:rPr>
            </a:br>
            <a:r>
              <a:rPr lang="es-ES" sz="4000" dirty="0">
                <a:solidFill>
                  <a:srgbClr val="00B050"/>
                </a:solidFill>
              </a:rPr>
              <a:t/>
            </a:r>
            <a:br>
              <a:rPr lang="es-ES" sz="4000" dirty="0">
                <a:solidFill>
                  <a:srgbClr val="00B050"/>
                </a:solidFill>
              </a:rPr>
            </a:br>
            <a:endParaRPr lang="es-ES" sz="4000" dirty="0">
              <a:solidFill>
                <a:srgbClr val="00B05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2928938" y="369888"/>
            <a:ext cx="61071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algn="l" eaLnBrk="1" hangingPunct="1"/>
            <a:r>
              <a:rPr lang="es-MX" altLang="es-MX" sz="2400"/>
              <a:t>Teoría estándar de la argumentación</a:t>
            </a:r>
            <a:endParaRPr lang="es-ES" altLang="es-MX" sz="2400"/>
          </a:p>
        </p:txBody>
      </p:sp>
      <p:sp>
        <p:nvSpPr>
          <p:cNvPr id="17411" name="AutoShape 35"/>
          <p:cNvSpPr>
            <a:spLocks noChangeArrowheads="1"/>
          </p:cNvSpPr>
          <p:nvPr/>
        </p:nvSpPr>
        <p:spPr bwMode="auto">
          <a:xfrm>
            <a:off x="214315" y="1003300"/>
            <a:ext cx="4071937" cy="2825750"/>
          </a:xfrm>
          <a:prstGeom prst="roundRect">
            <a:avLst>
              <a:gd name="adj" fmla="val 16667"/>
            </a:avLst>
          </a:prstGeom>
          <a:noFill/>
          <a:ln w="22225" algn="ctr">
            <a:solidFill>
              <a:srgbClr val="660033"/>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1800" dirty="0" err="1">
                <a:solidFill>
                  <a:srgbClr val="00B050"/>
                </a:solidFill>
              </a:rPr>
              <a:t>MacCormick</a:t>
            </a:r>
            <a:endParaRPr lang="es-MX" altLang="es-MX" sz="1800" dirty="0">
              <a:solidFill>
                <a:srgbClr val="00B050"/>
              </a:solidFill>
            </a:endParaRPr>
          </a:p>
          <a:p>
            <a:pPr eaLnBrk="1" hangingPunct="1"/>
            <a:endParaRPr lang="es-MX" altLang="es-MX" sz="1800" b="0" dirty="0"/>
          </a:p>
          <a:p>
            <a:pPr eaLnBrk="1" hangingPunct="1"/>
            <a:r>
              <a:rPr lang="es-MX" altLang="es-MX" sz="1800" dirty="0"/>
              <a:t>Justificar una decisión </a:t>
            </a:r>
            <a:r>
              <a:rPr lang="es-MX" altLang="es-MX" sz="1800" b="0" dirty="0"/>
              <a:t>en un caso difícil </a:t>
            </a:r>
            <a:r>
              <a:rPr lang="es-MX" altLang="es-MX" sz="1800" dirty="0"/>
              <a:t>significa cumplir con el requisito de universalidad </a:t>
            </a:r>
            <a:r>
              <a:rPr lang="es-MX" altLang="es-MX" sz="1800" b="0" dirty="0"/>
              <a:t>y que la decisión </a:t>
            </a:r>
            <a:r>
              <a:rPr lang="es-MX" altLang="es-MX" sz="1800" dirty="0"/>
              <a:t>tenga sentido </a:t>
            </a:r>
            <a:r>
              <a:rPr lang="es-MX" altLang="es-MX" sz="1800" b="0" dirty="0"/>
              <a:t>en relación con el sistema y con el mundo</a:t>
            </a:r>
          </a:p>
          <a:p>
            <a:pPr algn="just" eaLnBrk="1" hangingPunct="1"/>
            <a:endParaRPr lang="es-MX" altLang="es-MX" sz="1600" b="0" dirty="0"/>
          </a:p>
        </p:txBody>
      </p:sp>
      <p:sp>
        <p:nvSpPr>
          <p:cNvPr id="17412" name="AutoShape 35"/>
          <p:cNvSpPr>
            <a:spLocks noChangeArrowheads="1"/>
          </p:cNvSpPr>
          <p:nvPr/>
        </p:nvSpPr>
        <p:spPr bwMode="auto">
          <a:xfrm>
            <a:off x="4714875" y="981077"/>
            <a:ext cx="4071938" cy="2860675"/>
          </a:xfrm>
          <a:prstGeom prst="roundRect">
            <a:avLst>
              <a:gd name="adj" fmla="val 16667"/>
            </a:avLst>
          </a:prstGeom>
          <a:noFill/>
          <a:ln w="22225" algn="ctr">
            <a:solidFill>
              <a:srgbClr val="660033"/>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1800" dirty="0" err="1">
                <a:solidFill>
                  <a:srgbClr val="00B050"/>
                </a:solidFill>
              </a:rPr>
              <a:t>Alexy</a:t>
            </a:r>
            <a:endParaRPr lang="es-MX" altLang="es-MX" sz="1800" dirty="0">
              <a:solidFill>
                <a:srgbClr val="00B050"/>
              </a:solidFill>
            </a:endParaRPr>
          </a:p>
          <a:p>
            <a:pPr eaLnBrk="1" hangingPunct="1"/>
            <a:endParaRPr lang="es-MX" altLang="es-MX" sz="1800" b="0" dirty="0"/>
          </a:p>
          <a:p>
            <a:pPr eaLnBrk="1" hangingPunct="1"/>
            <a:r>
              <a:rPr lang="es-MX" altLang="es-MX" sz="1800" b="0" dirty="0"/>
              <a:t>La argumentación jurídica</a:t>
            </a:r>
          </a:p>
          <a:p>
            <a:pPr eaLnBrk="1" hangingPunct="1"/>
            <a:r>
              <a:rPr lang="es-MX" altLang="es-MX" sz="1800" b="0" dirty="0"/>
              <a:t> </a:t>
            </a:r>
            <a:r>
              <a:rPr lang="es-MX" altLang="es-MX" sz="1800" dirty="0"/>
              <a:t>es un discurso racional </a:t>
            </a:r>
          </a:p>
          <a:p>
            <a:pPr eaLnBrk="1" hangingPunct="1"/>
            <a:endParaRPr lang="es-MX" altLang="es-MX" sz="1800" b="0" dirty="0"/>
          </a:p>
          <a:p>
            <a:pPr eaLnBrk="1" hangingPunct="1"/>
            <a:r>
              <a:rPr lang="es-MX" altLang="es-MX" sz="1800" b="0" dirty="0"/>
              <a:t>La </a:t>
            </a:r>
            <a:r>
              <a:rPr lang="es-MX" altLang="es-MX" sz="1800" dirty="0"/>
              <a:t>subsunción</a:t>
            </a:r>
            <a:r>
              <a:rPr lang="es-MX" altLang="es-MX" sz="1800" b="0" dirty="0"/>
              <a:t> y la </a:t>
            </a:r>
            <a:r>
              <a:rPr lang="es-MX" altLang="es-MX" sz="1800" dirty="0"/>
              <a:t>ponderación</a:t>
            </a:r>
            <a:r>
              <a:rPr lang="es-MX" altLang="es-MX" sz="1800" b="0" dirty="0"/>
              <a:t> son las formas de aplicación de reglas y principios, respectivamente</a:t>
            </a:r>
          </a:p>
        </p:txBody>
      </p:sp>
      <p:sp>
        <p:nvSpPr>
          <p:cNvPr id="17413" name="Line 7"/>
          <p:cNvSpPr>
            <a:spLocks noChangeShapeType="1"/>
          </p:cNvSpPr>
          <p:nvPr/>
        </p:nvSpPr>
        <p:spPr bwMode="auto">
          <a:xfrm>
            <a:off x="2051050" y="3860800"/>
            <a:ext cx="2376488" cy="647700"/>
          </a:xfrm>
          <a:prstGeom prst="line">
            <a:avLst/>
          </a:prstGeom>
          <a:noFill/>
          <a:ln w="19050">
            <a:solidFill>
              <a:srgbClr val="551929"/>
            </a:solidFill>
            <a:round/>
            <a:headEnd/>
            <a:tailEnd type="triangle" w="med" len="med"/>
          </a:ln>
          <a:effectLst>
            <a:prstShdw prst="shdw13" dist="53882" dir="13500000">
              <a:schemeClr val="bg2">
                <a:alpha val="50000"/>
              </a:schemeClr>
            </a:prstShdw>
          </a:effectLst>
          <a:extLst>
            <a:ext uri="{909E8E84-426E-40DD-AFC4-6F175D3DCCD1}">
              <a14:hiddenFill xmlns:a14="http://schemas.microsoft.com/office/drawing/2010/main">
                <a:noFill/>
              </a14:hiddenFill>
            </a:ext>
          </a:extLst>
        </p:spPr>
        <p:txBody>
          <a:bodyPr/>
          <a:lstStyle/>
          <a:p>
            <a:endParaRPr lang="es-MX"/>
          </a:p>
        </p:txBody>
      </p:sp>
      <p:sp>
        <p:nvSpPr>
          <p:cNvPr id="17414" name="Line 8"/>
          <p:cNvSpPr>
            <a:spLocks noChangeShapeType="1"/>
          </p:cNvSpPr>
          <p:nvPr/>
        </p:nvSpPr>
        <p:spPr bwMode="auto">
          <a:xfrm flipH="1">
            <a:off x="4427538" y="3860802"/>
            <a:ext cx="2305050" cy="669925"/>
          </a:xfrm>
          <a:prstGeom prst="line">
            <a:avLst/>
          </a:prstGeom>
          <a:noFill/>
          <a:ln w="19050">
            <a:solidFill>
              <a:srgbClr val="551929"/>
            </a:solidFill>
            <a:round/>
            <a:headEnd/>
            <a:tailEnd type="triangle" w="med" len="med"/>
          </a:ln>
          <a:effectLst>
            <a:prstShdw prst="shdw13" dist="53882" dir="13500000">
              <a:schemeClr val="bg2">
                <a:alpha val="50000"/>
              </a:schemeClr>
            </a:prstShdw>
          </a:effectLst>
          <a:extLst>
            <a:ext uri="{909E8E84-426E-40DD-AFC4-6F175D3DCCD1}">
              <a14:hiddenFill xmlns:a14="http://schemas.microsoft.com/office/drawing/2010/main">
                <a:noFill/>
              </a14:hiddenFill>
            </a:ext>
          </a:extLst>
        </p:spPr>
        <p:txBody>
          <a:bodyPr/>
          <a:lstStyle/>
          <a:p>
            <a:endParaRPr lang="es-MX"/>
          </a:p>
        </p:txBody>
      </p:sp>
      <p:sp>
        <p:nvSpPr>
          <p:cNvPr id="17415" name="AutoShape 35"/>
          <p:cNvSpPr>
            <a:spLocks noChangeArrowheads="1"/>
          </p:cNvSpPr>
          <p:nvPr/>
        </p:nvSpPr>
        <p:spPr bwMode="auto">
          <a:xfrm>
            <a:off x="684215" y="4557715"/>
            <a:ext cx="7775575" cy="1430337"/>
          </a:xfrm>
          <a:prstGeom prst="roundRect">
            <a:avLst>
              <a:gd name="adj" fmla="val 16667"/>
            </a:avLst>
          </a:prstGeom>
          <a:noFill/>
          <a:ln w="22225" algn="ctr">
            <a:solidFill>
              <a:srgbClr val="660033"/>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1600" b="0" dirty="0"/>
              <a:t>Lo que caracteriza a esta teoría </a:t>
            </a:r>
          </a:p>
          <a:p>
            <a:pPr eaLnBrk="1" hangingPunct="1"/>
            <a:r>
              <a:rPr lang="es-MX" altLang="es-MX" sz="1600" dirty="0"/>
              <a:t>es</a:t>
            </a:r>
            <a:r>
              <a:rPr lang="es-MX" altLang="es-MX" sz="1600" b="0" dirty="0"/>
              <a:t> </a:t>
            </a:r>
            <a:r>
              <a:rPr lang="es-MX" altLang="es-MX" sz="1600" dirty="0"/>
              <a:t>el esfuerzo por</a:t>
            </a:r>
            <a:r>
              <a:rPr lang="es-MX" altLang="es-MX" sz="1800" dirty="0">
                <a:solidFill>
                  <a:srgbClr val="560730"/>
                </a:solidFill>
              </a:rPr>
              <a:t> </a:t>
            </a:r>
            <a:r>
              <a:rPr lang="es-MX" altLang="es-MX" sz="1800" dirty="0">
                <a:solidFill>
                  <a:srgbClr val="00B050"/>
                </a:solidFill>
              </a:rPr>
              <a:t>integrar dos nociones </a:t>
            </a:r>
            <a:r>
              <a:rPr lang="es-MX" altLang="es-MX" sz="1600" dirty="0"/>
              <a:t>distintas de argumentación:</a:t>
            </a:r>
            <a:r>
              <a:rPr lang="es-MX" altLang="es-MX" sz="1600" b="0" dirty="0"/>
              <a:t> </a:t>
            </a:r>
          </a:p>
          <a:p>
            <a:pPr eaLnBrk="1" hangingPunct="1"/>
            <a:r>
              <a:rPr lang="es-MX" altLang="es-MX" sz="1600" b="0" dirty="0"/>
              <a:t>la noción lógico-formal  y la concepción vinculada a la racionalidad práctica</a:t>
            </a:r>
          </a:p>
          <a:p>
            <a:pPr eaLnBrk="1" hangingPunct="1"/>
            <a:r>
              <a:rPr lang="es-MX" altLang="es-MX" sz="1600" b="0" dirty="0"/>
              <a:t> (universalidad, coherencia, etc.)</a:t>
            </a:r>
          </a:p>
          <a:p>
            <a:pPr algn="r" eaLnBrk="1" hangingPunct="1"/>
            <a:r>
              <a:rPr lang="es-MX" altLang="es-MX" sz="1200" b="0" dirty="0"/>
              <a:t>(</a:t>
            </a:r>
            <a:r>
              <a:rPr lang="es-MX" altLang="es-MX" sz="1200" b="0" dirty="0" err="1"/>
              <a:t>Atienza</a:t>
            </a:r>
            <a:r>
              <a:rPr lang="es-MX" altLang="es-MX" sz="1200" b="0" dirty="0"/>
              <a:t> 2006: 67-68)</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4098" name="AutoShape 35"/>
          <p:cNvSpPr>
            <a:spLocks noChangeArrowheads="1"/>
          </p:cNvSpPr>
          <p:nvPr/>
        </p:nvSpPr>
        <p:spPr bwMode="auto">
          <a:xfrm>
            <a:off x="2060577" y="2624138"/>
            <a:ext cx="5040313" cy="715962"/>
          </a:xfrm>
          <a:prstGeom prst="roundRect">
            <a:avLst>
              <a:gd name="adj" fmla="val 16667"/>
            </a:avLst>
          </a:prstGeom>
          <a:noFill/>
          <a:ln w="2222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1800" b="0" dirty="0"/>
              <a:t>Consiste en ofrecer razones</a:t>
            </a:r>
          </a:p>
          <a:p>
            <a:pPr eaLnBrk="1" hangingPunct="1"/>
            <a:r>
              <a:rPr lang="es-MX" altLang="es-MX" sz="1800" b="0" dirty="0"/>
              <a:t> </a:t>
            </a:r>
            <a:r>
              <a:rPr lang="es-MX" altLang="es-MX" sz="1800" b="0" dirty="0" smtClean="0"/>
              <a:t>suficientes para justificar una decisión</a:t>
            </a:r>
            <a:endParaRPr lang="es-MX" altLang="es-MX" sz="1800" b="0" dirty="0"/>
          </a:p>
        </p:txBody>
      </p:sp>
      <p:sp>
        <p:nvSpPr>
          <p:cNvPr id="4099" name="AutoShape 34"/>
          <p:cNvSpPr>
            <a:spLocks noChangeArrowheads="1"/>
          </p:cNvSpPr>
          <p:nvPr/>
        </p:nvSpPr>
        <p:spPr bwMode="auto">
          <a:xfrm>
            <a:off x="2855913" y="1764997"/>
            <a:ext cx="3363912" cy="443522"/>
          </a:xfrm>
          <a:prstGeom prst="roundRect">
            <a:avLst>
              <a:gd name="adj" fmla="val 16667"/>
            </a:avLst>
          </a:prstGeom>
          <a:solidFill>
            <a:schemeClr val="bg1">
              <a:alpha val="63136"/>
            </a:schemeClr>
          </a:solidFill>
          <a:ln w="22225" algn="ctr">
            <a:solidFill>
              <a:srgbClr val="00B050"/>
            </a:solidFill>
            <a:round/>
            <a:headEnd/>
            <a:tailEnd/>
          </a:ln>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a:t>Argumentación jurídica</a:t>
            </a:r>
          </a:p>
        </p:txBody>
      </p:sp>
      <p:sp>
        <p:nvSpPr>
          <p:cNvPr id="4100" name="Rectangle 4"/>
          <p:cNvSpPr>
            <a:spLocks noChangeArrowheads="1"/>
          </p:cNvSpPr>
          <p:nvPr/>
        </p:nvSpPr>
        <p:spPr bwMode="auto">
          <a:xfrm>
            <a:off x="3635377" y="344488"/>
            <a:ext cx="5483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algn="l" eaLnBrk="1" hangingPunct="1"/>
            <a:r>
              <a:rPr lang="es-MX" altLang="es-MX" sz="2400"/>
              <a:t>Concepto básico de argumentación </a:t>
            </a:r>
            <a:endParaRPr lang="es-ES" altLang="es-MX" sz="2400"/>
          </a:p>
        </p:txBody>
      </p:sp>
      <p:sp>
        <p:nvSpPr>
          <p:cNvPr id="4101" name="AutoShape 34"/>
          <p:cNvSpPr>
            <a:spLocks noChangeArrowheads="1"/>
          </p:cNvSpPr>
          <p:nvPr/>
        </p:nvSpPr>
        <p:spPr bwMode="auto">
          <a:xfrm>
            <a:off x="3213100" y="3632200"/>
            <a:ext cx="2738438" cy="452438"/>
          </a:xfrm>
          <a:prstGeom prst="roundRect">
            <a:avLst>
              <a:gd name="adj" fmla="val 16667"/>
            </a:avLst>
          </a:prstGeom>
          <a:solidFill>
            <a:schemeClr val="bg2">
              <a:alpha val="63136"/>
            </a:schemeClr>
          </a:solidFill>
          <a:ln w="22225" algn="ctr">
            <a:solidFill>
              <a:srgbClr val="00B050"/>
            </a:solidFill>
            <a:round/>
            <a:headEnd/>
            <a:tailEnd/>
          </a:ln>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a:t>¿Qué implica?</a:t>
            </a:r>
          </a:p>
        </p:txBody>
      </p:sp>
      <p:sp>
        <p:nvSpPr>
          <p:cNvPr id="4102" name="AutoShape 35"/>
          <p:cNvSpPr>
            <a:spLocks noChangeArrowheads="1"/>
          </p:cNvSpPr>
          <p:nvPr/>
        </p:nvSpPr>
        <p:spPr bwMode="auto">
          <a:xfrm>
            <a:off x="1258888" y="4352927"/>
            <a:ext cx="6564312" cy="1328023"/>
          </a:xfrm>
          <a:prstGeom prst="roundRect">
            <a:avLst>
              <a:gd name="adj" fmla="val 16667"/>
            </a:avLst>
          </a:prstGeom>
          <a:solidFill>
            <a:srgbClr val="C0C0C0"/>
          </a:solidFill>
          <a:ln w="22225" algn="ctr">
            <a:solidFill>
              <a:srgbClr val="00B050"/>
            </a:solidFill>
            <a:round/>
            <a:headEnd/>
            <a:tailEnd/>
          </a:ln>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algn="just" eaLnBrk="1" hangingPunct="1"/>
            <a:r>
              <a:rPr lang="es-MX" altLang="es-MX" sz="1800" b="0" dirty="0"/>
              <a:t>Ordenar las razones a favor o en contra de una </a:t>
            </a:r>
            <a:r>
              <a:rPr lang="es-MX" altLang="es-MX" sz="1800" b="0" dirty="0" smtClean="0"/>
              <a:t>postura la cual se </a:t>
            </a:r>
            <a:r>
              <a:rPr lang="es-MX" altLang="es-MX" sz="1800" b="0" dirty="0"/>
              <a:t>pretende sostener o refutar, de forma tal que la conclusión sea el resultado </a:t>
            </a:r>
            <a:r>
              <a:rPr lang="es-MX" altLang="es-MX" sz="1800" b="0" dirty="0" smtClean="0"/>
              <a:t>de esas razones (premisas) ordenadas coherentemente.</a:t>
            </a:r>
            <a:endParaRPr lang="es-MX" altLang="es-MX" sz="1800" b="0" dirty="0"/>
          </a:p>
        </p:txBody>
      </p:sp>
      <p:sp>
        <p:nvSpPr>
          <p:cNvPr id="4103" name="Line 9"/>
          <p:cNvSpPr>
            <a:spLocks noChangeShapeType="1"/>
          </p:cNvSpPr>
          <p:nvPr/>
        </p:nvSpPr>
        <p:spPr bwMode="auto">
          <a:xfrm rot="10800000">
            <a:off x="4551363" y="2192340"/>
            <a:ext cx="0" cy="433387"/>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lIns="90000" tIns="46800" rIns="90000" bIns="46800" anchor="ctr"/>
          <a:lstStyle/>
          <a:p>
            <a:endParaRPr lang="es-MX"/>
          </a:p>
        </p:txBody>
      </p:sp>
      <p:cxnSp>
        <p:nvCxnSpPr>
          <p:cNvPr id="15" name="14 Conector recto"/>
          <p:cNvCxnSpPr>
            <a:stCxn id="4098" idx="2"/>
            <a:endCxn id="4101" idx="0"/>
          </p:cNvCxnSpPr>
          <p:nvPr/>
        </p:nvCxnSpPr>
        <p:spPr>
          <a:xfrm rot="16200000" flipH="1">
            <a:off x="4434682" y="3485358"/>
            <a:ext cx="292100" cy="1587"/>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rot="16200000" flipH="1">
            <a:off x="4433888" y="4210050"/>
            <a:ext cx="29210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1945202" y="188640"/>
            <a:ext cx="6589199" cy="1280890"/>
          </a:xfrm>
        </p:spPr>
        <p:txBody>
          <a:bodyPr/>
          <a:lstStyle/>
          <a:p>
            <a:r>
              <a:rPr lang="es-MX" dirty="0" err="1" smtClean="0"/>
              <a:t>Perelman</a:t>
            </a:r>
            <a:r>
              <a:rPr lang="es-MX" dirty="0" smtClean="0"/>
              <a:t> y la cuestión del auditorio</a:t>
            </a:r>
            <a:endParaRPr lang="es-MX" dirty="0"/>
          </a:p>
        </p:txBody>
      </p:sp>
      <p:sp>
        <p:nvSpPr>
          <p:cNvPr id="3" name="Marcador de contenido 2"/>
          <p:cNvSpPr>
            <a:spLocks noGrp="1"/>
          </p:cNvSpPr>
          <p:nvPr>
            <p:ph idx="1"/>
          </p:nvPr>
        </p:nvSpPr>
        <p:spPr>
          <a:xfrm>
            <a:off x="323528" y="1556792"/>
            <a:ext cx="8496944" cy="4392488"/>
          </a:xfrm>
        </p:spPr>
        <p:txBody>
          <a:bodyPr>
            <a:normAutofit fontScale="92500" lnSpcReduction="10000"/>
          </a:bodyPr>
          <a:lstStyle/>
          <a:p>
            <a:pPr marL="0" indent="0" algn="just">
              <a:buNone/>
            </a:pPr>
            <a:r>
              <a:rPr lang="es-MX" sz="2000" dirty="0" smtClean="0"/>
              <a:t>“</a:t>
            </a:r>
            <a:r>
              <a:rPr lang="es-MX" sz="2000" b="1" dirty="0" smtClean="0"/>
              <a:t>¿</a:t>
            </a:r>
            <a:r>
              <a:rPr lang="es-MX" sz="2000" b="1" dirty="0"/>
              <a:t>Y de qué depende entonces que un argumento sea persuasivo o convincente? </a:t>
            </a:r>
            <a:r>
              <a:rPr lang="es-MX" sz="2000" dirty="0"/>
              <a:t>Entre otras cosas, de que sea acogido por el auditorio al cual se dirige, es decir, de la aceptación por parte del auditorio de las tesis que se le presentan a su asentimiento, según lo ha señalado el filósofo del derecho </a:t>
            </a:r>
            <a:r>
              <a:rPr lang="es-MX" sz="2000" dirty="0" err="1"/>
              <a:t>Chaïm</a:t>
            </a:r>
            <a:r>
              <a:rPr lang="es-MX" sz="2000" dirty="0"/>
              <a:t> </a:t>
            </a:r>
            <a:r>
              <a:rPr lang="es-MX" sz="2000" dirty="0" err="1" smtClean="0"/>
              <a:t>Perelman</a:t>
            </a:r>
            <a:r>
              <a:rPr lang="es-MX" sz="2000" dirty="0" smtClean="0"/>
              <a:t>. </a:t>
            </a:r>
            <a:r>
              <a:rPr lang="es-MX" sz="2000" dirty="0"/>
              <a:t>Esta vez el problema (o mejor, uno de los problemas), consiste en determinar los tipos de auditorio, su relación con la argumentación en general y, sobre todo, el lugar de este concepto dentro de los problemas más acuciantes de la argumentación jurídica, es decir, si el mencionado concepto permite un asomo de solución al tema de las decisiones </a:t>
            </a:r>
            <a:r>
              <a:rPr lang="es-MX" sz="2000" dirty="0" smtClean="0"/>
              <a:t>jurídicas.”</a:t>
            </a:r>
          </a:p>
          <a:p>
            <a:pPr marL="0" indent="0" algn="just">
              <a:buNone/>
            </a:pPr>
            <a:endParaRPr lang="es-MX" sz="2000" dirty="0" smtClean="0"/>
          </a:p>
          <a:p>
            <a:pPr marL="0" indent="0" algn="ctr">
              <a:buNone/>
            </a:pPr>
            <a:r>
              <a:rPr lang="es-MX" sz="2000" dirty="0" smtClean="0"/>
              <a:t>Pedro </a:t>
            </a:r>
            <a:r>
              <a:rPr lang="es-MX" sz="2000" dirty="0"/>
              <a:t>Antonio García </a:t>
            </a:r>
            <a:r>
              <a:rPr lang="es-MX" sz="2000" dirty="0" smtClean="0"/>
              <a:t>Obando “El </a:t>
            </a:r>
            <a:r>
              <a:rPr lang="es-MX" sz="2000" dirty="0"/>
              <a:t>concepto de auditorio en la decisión judicial. La perspectiva de </a:t>
            </a:r>
            <a:r>
              <a:rPr lang="es-MX" sz="2000" dirty="0" err="1"/>
              <a:t>Perelman</a:t>
            </a:r>
            <a:r>
              <a:rPr lang="es-MX" sz="2000" dirty="0"/>
              <a:t> (el debate continúa)”, </a:t>
            </a:r>
            <a:r>
              <a:rPr lang="es-MX" sz="2000" i="1" dirty="0"/>
              <a:t>Revista </a:t>
            </a:r>
            <a:r>
              <a:rPr lang="es-MX" sz="2000" i="1" dirty="0" smtClean="0"/>
              <a:t> DIXI, </a:t>
            </a:r>
            <a:r>
              <a:rPr lang="es-MX" sz="2000" dirty="0" smtClean="0"/>
              <a:t>vol</a:t>
            </a:r>
            <a:r>
              <a:rPr lang="es-MX" sz="2000" dirty="0"/>
              <a:t>. 13. núm. 14 julio – diciembre </a:t>
            </a:r>
            <a:r>
              <a:rPr lang="es-MX" sz="2000" dirty="0" smtClean="0"/>
              <a:t>2011.</a:t>
            </a:r>
            <a:endParaRPr lang="es-MX" sz="2000"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5" name="Rectángulo 4"/>
          <p:cNvSpPr/>
          <p:nvPr/>
        </p:nvSpPr>
        <p:spPr>
          <a:xfrm>
            <a:off x="971600" y="1844824"/>
            <a:ext cx="7200800" cy="2246769"/>
          </a:xfrm>
          <a:prstGeom prst="rect">
            <a:avLst/>
          </a:prstGeom>
        </p:spPr>
        <p:txBody>
          <a:bodyPr wrap="square">
            <a:spAutoFit/>
          </a:bodyPr>
          <a:lstStyle/>
          <a:p>
            <a:r>
              <a:rPr lang="es-MX" dirty="0"/>
              <a:t>“El papel de la lógica formal es hacer que la conclusión sea solidaria con las premisas, pero el de la </a:t>
            </a:r>
            <a:r>
              <a:rPr lang="es-MX" dirty="0" smtClean="0"/>
              <a:t>lógica </a:t>
            </a:r>
            <a:r>
              <a:rPr lang="es-MX" dirty="0"/>
              <a:t>jurídica (entendida como una nueva retórica) es mostrar la aceptabilidad de las premisas” </a:t>
            </a:r>
            <a:endParaRPr lang="es-MX" dirty="0" smtClean="0"/>
          </a:p>
          <a:p>
            <a:r>
              <a:rPr lang="es-MX" dirty="0" smtClean="0"/>
              <a:t>(</a:t>
            </a:r>
            <a:r>
              <a:rPr lang="es-MX" dirty="0" err="1"/>
              <a:t>Perelman</a:t>
            </a:r>
            <a:r>
              <a:rPr lang="es-MX" dirty="0"/>
              <a:t>, </a:t>
            </a:r>
            <a:r>
              <a:rPr lang="es-MX" i="1" dirty="0"/>
              <a:t>Tratado de la argumentación. La nueva retórica</a:t>
            </a:r>
            <a:r>
              <a:rPr lang="es-MX" dirty="0"/>
              <a:t>, Sevilla Muñoz, J. (trad.), Madrid, Gredos1979, p. 232)</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Marcador de contenido 2"/>
          <p:cNvPicPr>
            <a:picLocks noGrp="1" noChangeAspect="1"/>
          </p:cNvPicPr>
          <p:nvPr>
            <p:ph idx="1"/>
          </p:nvPr>
        </p:nvPicPr>
        <p:blipFill>
          <a:blip r:embed="rId4"/>
          <a:stretch>
            <a:fillRect/>
          </a:stretch>
        </p:blipFill>
        <p:spPr>
          <a:xfrm>
            <a:off x="212693" y="253334"/>
            <a:ext cx="8751795" cy="4544664"/>
          </a:xfrm>
          <a:prstGeom prst="rect">
            <a:avLst/>
          </a:prstGeo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5603" name="Rectangle 3"/>
          <p:cNvSpPr>
            <a:spLocks noGrp="1" noChangeArrowheads="1"/>
          </p:cNvSpPr>
          <p:nvPr>
            <p:ph idx="1"/>
          </p:nvPr>
        </p:nvSpPr>
        <p:spPr>
          <a:xfrm>
            <a:off x="467544" y="1700809"/>
            <a:ext cx="8280920" cy="2880319"/>
          </a:xfrm>
        </p:spPr>
        <p:txBody>
          <a:bodyPr>
            <a:normAutofit/>
          </a:bodyPr>
          <a:lstStyle/>
          <a:p>
            <a:pPr algn="just">
              <a:lnSpc>
                <a:spcPct val="90000"/>
              </a:lnSpc>
              <a:buFontTx/>
              <a:buNone/>
            </a:pPr>
            <a:r>
              <a:rPr lang="es-MX" altLang="es-MX" sz="2400" dirty="0" smtClean="0">
                <a:latin typeface="Arial" panose="020B0604020202020204" pitchFamily="34" charset="0"/>
                <a:cs typeface="Arial" panose="020B0604020202020204" pitchFamily="34" charset="0"/>
              </a:rPr>
              <a:t>Considera </a:t>
            </a:r>
            <a:r>
              <a:rPr lang="es-MX" altLang="es-MX" sz="2400" dirty="0">
                <a:latin typeface="Arial" panose="020B0604020202020204" pitchFamily="34" charset="0"/>
                <a:cs typeface="Arial" panose="020B0604020202020204" pitchFamily="34" charset="0"/>
              </a:rPr>
              <a:t>que un “argumento” es una estructura compleja de datos que involucra un movimiento que parte de una evidencia (</a:t>
            </a:r>
            <a:r>
              <a:rPr lang="es-MX" altLang="es-MX" sz="2400" i="1" dirty="0" err="1">
                <a:latin typeface="Arial" panose="020B0604020202020204" pitchFamily="34" charset="0"/>
                <a:cs typeface="Arial" panose="020B0604020202020204" pitchFamily="34" charset="0"/>
              </a:rPr>
              <a:t>grounds</a:t>
            </a:r>
            <a:r>
              <a:rPr lang="es-MX" altLang="es-MX" sz="2400" dirty="0">
                <a:latin typeface="Arial" panose="020B0604020202020204" pitchFamily="34" charset="0"/>
                <a:cs typeface="Arial" panose="020B0604020202020204" pitchFamily="34" charset="0"/>
              </a:rPr>
              <a:t>) y llega al establecimiento de una aserción (tesis, causa). </a:t>
            </a:r>
            <a:endParaRPr lang="es-MX" altLang="es-MX" sz="2400" dirty="0" smtClean="0">
              <a:latin typeface="Arial" panose="020B0604020202020204" pitchFamily="34" charset="0"/>
              <a:cs typeface="Arial" panose="020B0604020202020204" pitchFamily="34" charset="0"/>
            </a:endParaRPr>
          </a:p>
          <a:p>
            <a:pPr algn="just">
              <a:lnSpc>
                <a:spcPct val="90000"/>
              </a:lnSpc>
              <a:buFontTx/>
              <a:buNone/>
            </a:pPr>
            <a:r>
              <a:rPr lang="es-MX" altLang="es-MX" sz="2400" dirty="0" smtClean="0">
                <a:latin typeface="Arial" panose="020B0604020202020204" pitchFamily="34" charset="0"/>
                <a:cs typeface="Arial" panose="020B0604020202020204" pitchFamily="34" charset="0"/>
              </a:rPr>
              <a:t>El </a:t>
            </a:r>
            <a:r>
              <a:rPr lang="es-MX" altLang="es-MX" sz="2400" dirty="0">
                <a:latin typeface="Arial" panose="020B0604020202020204" pitchFamily="34" charset="0"/>
                <a:cs typeface="Arial" panose="020B0604020202020204" pitchFamily="34" charset="0"/>
              </a:rPr>
              <a:t>movimiento de la evidencia a la aserción (</a:t>
            </a:r>
            <a:r>
              <a:rPr lang="es-MX" altLang="es-MX" sz="2400" i="1" dirty="0" err="1">
                <a:latin typeface="Arial" panose="020B0604020202020204" pitchFamily="34" charset="0"/>
                <a:cs typeface="Arial" panose="020B0604020202020204" pitchFamily="34" charset="0"/>
              </a:rPr>
              <a:t>claim</a:t>
            </a:r>
            <a:r>
              <a:rPr lang="es-MX" altLang="es-MX" sz="2400" dirty="0">
                <a:latin typeface="Arial" panose="020B0604020202020204" pitchFamily="34" charset="0"/>
                <a:cs typeface="Arial" panose="020B0604020202020204" pitchFamily="34" charset="0"/>
              </a:rPr>
              <a:t>) es la mayor prueba de que la línea argumental se ha realizado con efectividad. La garantía permite la conexión.</a:t>
            </a:r>
          </a:p>
        </p:txBody>
      </p:sp>
      <p:sp>
        <p:nvSpPr>
          <p:cNvPr id="2" name="Título 1"/>
          <p:cNvSpPr>
            <a:spLocks noGrp="1"/>
          </p:cNvSpPr>
          <p:nvPr>
            <p:ph type="title"/>
          </p:nvPr>
        </p:nvSpPr>
        <p:spPr>
          <a:xfrm>
            <a:off x="1945202" y="260648"/>
            <a:ext cx="6589199" cy="1280890"/>
          </a:xfrm>
        </p:spPr>
        <p:txBody>
          <a:bodyPr>
            <a:normAutofit/>
          </a:bodyPr>
          <a:lstStyle/>
          <a:p>
            <a:r>
              <a:rPr lang="es-MX" sz="3200" dirty="0" smtClean="0"/>
              <a:t>Stephen </a:t>
            </a:r>
            <a:r>
              <a:rPr lang="es-MX" sz="3200" dirty="0" err="1" smtClean="0"/>
              <a:t>Toulmin</a:t>
            </a:r>
            <a:r>
              <a:rPr lang="es-MX" sz="3200" dirty="0" smtClean="0"/>
              <a:t> y las fases de la argumentación</a:t>
            </a:r>
            <a:endParaRPr lang="es-MX" sz="3200"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6627" name="Rectangle 3"/>
          <p:cNvSpPr>
            <a:spLocks noGrp="1" noChangeArrowheads="1"/>
          </p:cNvSpPr>
          <p:nvPr>
            <p:ph idx="1"/>
          </p:nvPr>
        </p:nvSpPr>
        <p:spPr>
          <a:xfrm>
            <a:off x="251520" y="980728"/>
            <a:ext cx="8712968" cy="5184576"/>
          </a:xfrm>
        </p:spPr>
        <p:txBody>
          <a:bodyPr>
            <a:normAutofit/>
          </a:bodyPr>
          <a:lstStyle/>
          <a:p>
            <a:pPr>
              <a:buFont typeface="Arial" panose="020B0604020202020204" pitchFamily="34" charset="0"/>
              <a:buChar char="•"/>
            </a:pPr>
            <a:r>
              <a:rPr lang="es-MX" b="1" dirty="0" smtClean="0">
                <a:latin typeface="Arial" panose="020B0604020202020204" pitchFamily="34" charset="0"/>
                <a:cs typeface="Arial" panose="020B0604020202020204" pitchFamily="34" charset="0"/>
              </a:rPr>
              <a:t>Aserción</a:t>
            </a:r>
            <a:r>
              <a:rPr lang="es-MX" dirty="0">
                <a:latin typeface="Arial" panose="020B0604020202020204" pitchFamily="34" charset="0"/>
                <a:cs typeface="Arial" panose="020B0604020202020204" pitchFamily="34" charset="0"/>
              </a:rPr>
              <a:t>: los resultados de las elecciones, posiblemente, no serán confiables.</a:t>
            </a:r>
          </a:p>
          <a:p>
            <a:pPr>
              <a:buFont typeface="Arial" panose="020B0604020202020204" pitchFamily="34" charset="0"/>
              <a:buChar char="•"/>
            </a:pPr>
            <a:r>
              <a:rPr lang="es-MX" b="1" dirty="0">
                <a:latin typeface="Arial" panose="020B0604020202020204" pitchFamily="34" charset="0"/>
                <a:cs typeface="Arial" panose="020B0604020202020204" pitchFamily="34" charset="0"/>
              </a:rPr>
              <a:t>Datos</a:t>
            </a:r>
            <a:r>
              <a:rPr lang="es-MX" dirty="0">
                <a:latin typeface="Arial" panose="020B0604020202020204" pitchFamily="34" charset="0"/>
                <a:cs typeface="Arial" panose="020B0604020202020204" pitchFamily="34" charset="0"/>
              </a:rPr>
              <a:t>: los partidos políticos tradicionales han hecho trampa en todas las elecciones.</a:t>
            </a:r>
          </a:p>
          <a:p>
            <a:pPr>
              <a:buFont typeface="Arial" panose="020B0604020202020204" pitchFamily="34" charset="0"/>
              <a:buChar char="•"/>
            </a:pPr>
            <a:r>
              <a:rPr lang="es-MX" b="1" dirty="0">
                <a:latin typeface="Arial" panose="020B0604020202020204" pitchFamily="34" charset="0"/>
                <a:cs typeface="Arial" panose="020B0604020202020204" pitchFamily="34" charset="0"/>
              </a:rPr>
              <a:t>Garantía o justificación</a:t>
            </a:r>
            <a:r>
              <a:rPr lang="es-MX" dirty="0">
                <a:latin typeface="Arial" panose="020B0604020202020204" pitchFamily="34" charset="0"/>
                <a:cs typeface="Arial" panose="020B0604020202020204" pitchFamily="34" charset="0"/>
              </a:rPr>
              <a:t>: si antes han actuado con trampa, probablemente siempre la volverán a cometer. (Creencia común</a:t>
            </a:r>
            <a:r>
              <a:rPr lang="es-MX" dirty="0" smtClean="0">
                <a:latin typeface="Arial" panose="020B0604020202020204" pitchFamily="34" charset="0"/>
                <a:cs typeface="Arial" panose="020B0604020202020204" pitchFamily="34" charset="0"/>
              </a:rPr>
              <a:t>).</a:t>
            </a:r>
            <a:endParaRPr lang="es-MX" dirty="0">
              <a:latin typeface="Arial" panose="020B0604020202020204" pitchFamily="34" charset="0"/>
              <a:cs typeface="Arial" panose="020B0604020202020204" pitchFamily="34" charset="0"/>
            </a:endParaRPr>
          </a:p>
          <a:p>
            <a:pPr>
              <a:buFont typeface="Arial" panose="020B0604020202020204" pitchFamily="34" charset="0"/>
              <a:buChar char="•"/>
            </a:pPr>
            <a:r>
              <a:rPr lang="es-MX" dirty="0">
                <a:latin typeface="Arial" panose="020B0604020202020204" pitchFamily="34" charset="0"/>
                <a:cs typeface="Arial" panose="020B0604020202020204" pitchFamily="34" charset="0"/>
              </a:rPr>
              <a:t>Los otros tres pasos del modelo son </a:t>
            </a:r>
            <a:r>
              <a:rPr lang="es-MX" b="1" dirty="0">
                <a:latin typeface="Arial" panose="020B0604020202020204" pitchFamily="34" charset="0"/>
                <a:cs typeface="Arial" panose="020B0604020202020204" pitchFamily="34" charset="0"/>
              </a:rPr>
              <a:t>respaldo</a:t>
            </a:r>
            <a:r>
              <a:rPr lang="es-MX" dirty="0">
                <a:latin typeface="Arial" panose="020B0604020202020204" pitchFamily="34" charset="0"/>
                <a:cs typeface="Arial" panose="020B0604020202020204" pitchFamily="34" charset="0"/>
              </a:rPr>
              <a:t>,</a:t>
            </a:r>
            <a:r>
              <a:rPr lang="es-MX" b="1" dirty="0">
                <a:latin typeface="Arial" panose="020B0604020202020204" pitchFamily="34" charset="0"/>
                <a:cs typeface="Arial" panose="020B0604020202020204" pitchFamily="34" charset="0"/>
              </a:rPr>
              <a:t> </a:t>
            </a:r>
            <a:r>
              <a:rPr lang="es-MX" b="1" dirty="0" err="1">
                <a:latin typeface="Arial" panose="020B0604020202020204" pitchFamily="34" charset="0"/>
                <a:cs typeface="Arial" panose="020B0604020202020204" pitchFamily="34" charset="0"/>
              </a:rPr>
              <a:t>cualificador</a:t>
            </a:r>
            <a:r>
              <a:rPr lang="es-MX" b="1" dirty="0">
                <a:latin typeface="Arial" panose="020B0604020202020204" pitchFamily="34" charset="0"/>
                <a:cs typeface="Arial" panose="020B0604020202020204" pitchFamily="34" charset="0"/>
              </a:rPr>
              <a:t> modal</a:t>
            </a:r>
            <a:r>
              <a:rPr lang="es-MX" dirty="0">
                <a:latin typeface="Arial" panose="020B0604020202020204" pitchFamily="34" charset="0"/>
                <a:cs typeface="Arial" panose="020B0604020202020204" pitchFamily="34" charset="0"/>
              </a:rPr>
              <a:t> y </a:t>
            </a:r>
            <a:r>
              <a:rPr lang="es-MX" b="1" dirty="0">
                <a:latin typeface="Arial" panose="020B0604020202020204" pitchFamily="34" charset="0"/>
                <a:cs typeface="Arial" panose="020B0604020202020204" pitchFamily="34" charset="0"/>
              </a:rPr>
              <a:t>reserva</a:t>
            </a:r>
            <a:r>
              <a:rPr lang="es-MX" dirty="0">
                <a:latin typeface="Arial" panose="020B0604020202020204" pitchFamily="34" charset="0"/>
                <a:cs typeface="Arial" panose="020B0604020202020204" pitchFamily="34" charset="0"/>
              </a:rPr>
              <a:t>.</a:t>
            </a:r>
          </a:p>
          <a:p>
            <a:pPr>
              <a:buFont typeface="Arial" panose="020B0604020202020204" pitchFamily="34" charset="0"/>
              <a:buChar char="•"/>
            </a:pPr>
            <a:r>
              <a:rPr lang="es-MX" dirty="0">
                <a:latin typeface="Arial" panose="020B0604020202020204" pitchFamily="34" charset="0"/>
                <a:cs typeface="Arial" panose="020B0604020202020204" pitchFamily="34" charset="0"/>
              </a:rPr>
              <a:t>Así la </a:t>
            </a:r>
            <a:r>
              <a:rPr lang="es-MX" b="1" dirty="0">
                <a:latin typeface="Arial" panose="020B0604020202020204" pitchFamily="34" charset="0"/>
                <a:cs typeface="Arial" panose="020B0604020202020204" pitchFamily="34" charset="0"/>
              </a:rPr>
              <a:t>garantía </a:t>
            </a:r>
            <a:r>
              <a:rPr lang="es-MX" dirty="0">
                <a:latin typeface="Arial" panose="020B0604020202020204" pitchFamily="34" charset="0"/>
                <a:cs typeface="Arial" panose="020B0604020202020204" pitchFamily="34" charset="0"/>
              </a:rPr>
              <a:t>anterior tiene un </a:t>
            </a:r>
            <a:r>
              <a:rPr lang="es-MX" b="1" dirty="0">
                <a:latin typeface="Arial" panose="020B0604020202020204" pitchFamily="34" charset="0"/>
                <a:cs typeface="Arial" panose="020B0604020202020204" pitchFamily="34" charset="0"/>
              </a:rPr>
              <a:t>respaldo </a:t>
            </a:r>
            <a:r>
              <a:rPr lang="es-MX" dirty="0">
                <a:latin typeface="Arial" panose="020B0604020202020204" pitchFamily="34" charset="0"/>
                <a:cs typeface="Arial" panose="020B0604020202020204" pitchFamily="34" charset="0"/>
              </a:rPr>
              <a:t>en estudios realizados por expertos sobre el comportamiento de los políticos en las elecciones con base en datos estadísticos, en testimonios orales, historias de vida, entre otros.</a:t>
            </a:r>
          </a:p>
          <a:p>
            <a:pPr>
              <a:buFont typeface="Arial" panose="020B0604020202020204" pitchFamily="34" charset="0"/>
              <a:buChar char="•"/>
            </a:pPr>
            <a:r>
              <a:rPr lang="es-MX" dirty="0">
                <a:latin typeface="Arial" panose="020B0604020202020204" pitchFamily="34" charset="0"/>
                <a:cs typeface="Arial" panose="020B0604020202020204" pitchFamily="34" charset="0"/>
              </a:rPr>
              <a:t>El </a:t>
            </a:r>
            <a:r>
              <a:rPr lang="es-MX" b="1" dirty="0" err="1">
                <a:latin typeface="Arial" panose="020B0604020202020204" pitchFamily="34" charset="0"/>
                <a:cs typeface="Arial" panose="020B0604020202020204" pitchFamily="34" charset="0"/>
              </a:rPr>
              <a:t>cualificador</a:t>
            </a:r>
            <a:r>
              <a:rPr lang="es-MX" b="1" dirty="0">
                <a:latin typeface="Arial" panose="020B0604020202020204" pitchFamily="34" charset="0"/>
                <a:cs typeface="Arial" panose="020B0604020202020204" pitchFamily="34" charset="0"/>
              </a:rPr>
              <a:t> modal o matización </a:t>
            </a:r>
            <a:r>
              <a:rPr lang="es-MX" dirty="0">
                <a:latin typeface="Arial" panose="020B0604020202020204" pitchFamily="34" charset="0"/>
                <a:cs typeface="Arial" panose="020B0604020202020204" pitchFamily="34" charset="0"/>
              </a:rPr>
              <a:t> indica el grado de fuerza o de probabilidad de la aserción.</a:t>
            </a:r>
          </a:p>
          <a:p>
            <a:pPr>
              <a:buFont typeface="Arial" panose="020B0604020202020204" pitchFamily="34" charset="0"/>
              <a:buChar char="•"/>
            </a:pPr>
            <a:r>
              <a:rPr lang="es-MX" dirty="0">
                <a:latin typeface="Arial" panose="020B0604020202020204" pitchFamily="34" charset="0"/>
                <a:cs typeface="Arial" panose="020B0604020202020204" pitchFamily="34" charset="0"/>
              </a:rPr>
              <a:t>La </a:t>
            </a:r>
            <a:r>
              <a:rPr lang="es-MX" b="1" dirty="0">
                <a:latin typeface="Arial" panose="020B0604020202020204" pitchFamily="34" charset="0"/>
                <a:cs typeface="Arial" panose="020B0604020202020204" pitchFamily="34" charset="0"/>
              </a:rPr>
              <a:t>reserva o salvedades </a:t>
            </a:r>
            <a:r>
              <a:rPr lang="es-MX" dirty="0">
                <a:latin typeface="Arial" panose="020B0604020202020204" pitchFamily="34" charset="0"/>
                <a:cs typeface="Arial" panose="020B0604020202020204" pitchFamily="34" charset="0"/>
              </a:rPr>
              <a:t>habla de las posibles objeciones que se le puedan formular.</a:t>
            </a:r>
          </a:p>
          <a:p>
            <a:pPr algn="just">
              <a:lnSpc>
                <a:spcPct val="90000"/>
              </a:lnSpc>
              <a:buFont typeface="Arial" panose="020B0604020202020204" pitchFamily="34" charset="0"/>
              <a:buChar char="•"/>
            </a:pPr>
            <a:endParaRPr lang="es-MX" altLang="es-MX" dirty="0" smtClean="0">
              <a:latin typeface="Arial" panose="020B0604020202020204" pitchFamily="34" charset="0"/>
              <a:cs typeface="Arial" panose="020B0604020202020204" pitchFamily="34" charset="0"/>
            </a:endParaRPr>
          </a:p>
        </p:txBody>
      </p:sp>
      <p:sp>
        <p:nvSpPr>
          <p:cNvPr id="3" name="Título 2"/>
          <p:cNvSpPr>
            <a:spLocks noGrp="1"/>
          </p:cNvSpPr>
          <p:nvPr>
            <p:ph type="title"/>
          </p:nvPr>
        </p:nvSpPr>
        <p:spPr>
          <a:xfrm>
            <a:off x="1115616" y="260648"/>
            <a:ext cx="7453295" cy="792088"/>
          </a:xfrm>
        </p:spPr>
        <p:txBody>
          <a:bodyPr>
            <a:normAutofit fontScale="90000"/>
          </a:bodyPr>
          <a:lstStyle/>
          <a:p>
            <a:r>
              <a:rPr lang="es-MX" dirty="0" smtClean="0"/>
              <a:t>Ejemplo a partir del modelo </a:t>
            </a:r>
            <a:r>
              <a:rPr lang="es-MX" dirty="0" err="1" smtClean="0"/>
              <a:t>Toulmin</a:t>
            </a:r>
            <a:r>
              <a:rPr lang="es-MX" dirty="0" smtClean="0"/>
              <a:t>:</a:t>
            </a:r>
            <a:endParaRPr lang="es-MX" dirty="0"/>
          </a:p>
        </p:txBody>
      </p:sp>
      <p:sp>
        <p:nvSpPr>
          <p:cNvPr id="4" name="CuadroTexto 3"/>
          <p:cNvSpPr txBox="1"/>
          <p:nvPr/>
        </p:nvSpPr>
        <p:spPr>
          <a:xfrm>
            <a:off x="827584" y="5445224"/>
            <a:ext cx="7272808" cy="830997"/>
          </a:xfrm>
          <a:prstGeom prst="rect">
            <a:avLst/>
          </a:prstGeom>
          <a:noFill/>
        </p:spPr>
        <p:txBody>
          <a:bodyPr wrap="square" rtlCol="0">
            <a:spAutoFit/>
          </a:bodyPr>
          <a:lstStyle/>
          <a:p>
            <a:r>
              <a:rPr lang="es-MX" sz="1600" b="0" dirty="0"/>
              <a:t>Luisa Isabel Rodríguez Bello </a:t>
            </a:r>
            <a:r>
              <a:rPr lang="es-MX" sz="1600" b="0" dirty="0" smtClean="0"/>
              <a:t>“El modelo argumentativo de </a:t>
            </a:r>
            <a:r>
              <a:rPr lang="es-MX" sz="1600" b="0" dirty="0" err="1" smtClean="0"/>
              <a:t>Toulmin</a:t>
            </a:r>
            <a:r>
              <a:rPr lang="es-MX" sz="1600" b="0" dirty="0" smtClean="0"/>
              <a:t> en la escritura de artículos de investigación educativa” en </a:t>
            </a:r>
            <a:r>
              <a:rPr lang="es-MX" sz="1600" b="0" i="1" dirty="0" smtClean="0"/>
              <a:t>Revista </a:t>
            </a:r>
            <a:r>
              <a:rPr lang="es-MX" sz="1600" b="0" i="1" dirty="0"/>
              <a:t>Digital Universitaria </a:t>
            </a:r>
            <a:r>
              <a:rPr lang="es-MX" sz="1600" b="0" dirty="0"/>
              <a:t>21 de enero </a:t>
            </a:r>
            <a:r>
              <a:rPr lang="es-MX" sz="1600" b="0" dirty="0" smtClean="0"/>
              <a:t>2004, Volumen 5, </a:t>
            </a:r>
            <a:r>
              <a:rPr lang="es-MX" sz="1600" b="0" dirty="0"/>
              <a:t>Número </a:t>
            </a:r>
            <a:r>
              <a:rPr lang="es-MX" sz="1600" b="0" dirty="0" smtClean="0"/>
              <a:t>1, UNAM, México.</a:t>
            </a:r>
            <a:endParaRPr lang="es-MX" sz="1600" b="0"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4" name="Título 2"/>
          <p:cNvSpPr>
            <a:spLocks noGrp="1"/>
          </p:cNvSpPr>
          <p:nvPr>
            <p:ph type="title"/>
          </p:nvPr>
        </p:nvSpPr>
        <p:spPr>
          <a:xfrm>
            <a:off x="3707904" y="260648"/>
            <a:ext cx="4861007" cy="792088"/>
          </a:xfrm>
        </p:spPr>
        <p:txBody>
          <a:bodyPr>
            <a:normAutofit/>
          </a:bodyPr>
          <a:lstStyle/>
          <a:p>
            <a:r>
              <a:rPr lang="es-MX" sz="3200" dirty="0"/>
              <a:t>Viehweg </a:t>
            </a:r>
            <a:r>
              <a:rPr lang="es-MX" sz="3200" dirty="0" smtClean="0"/>
              <a:t>y la </a:t>
            </a:r>
            <a:r>
              <a:rPr lang="es-MX" sz="3200" dirty="0"/>
              <a:t>tópica </a:t>
            </a:r>
          </a:p>
        </p:txBody>
      </p:sp>
      <p:sp>
        <p:nvSpPr>
          <p:cNvPr id="15" name="Rectangle 3"/>
          <p:cNvSpPr>
            <a:spLocks noGrp="1" noChangeArrowheads="1"/>
          </p:cNvSpPr>
          <p:nvPr>
            <p:ph idx="1"/>
          </p:nvPr>
        </p:nvSpPr>
        <p:spPr>
          <a:xfrm>
            <a:off x="251520" y="836712"/>
            <a:ext cx="8712968" cy="4896544"/>
          </a:xfrm>
        </p:spPr>
        <p:txBody>
          <a:bodyPr>
            <a:normAutofit lnSpcReduction="10000"/>
          </a:bodyPr>
          <a:lstStyle/>
          <a:p>
            <a:pPr marL="0" indent="0" algn="just">
              <a:lnSpc>
                <a:spcPct val="90000"/>
              </a:lnSpc>
              <a:buNone/>
            </a:pPr>
            <a:r>
              <a:rPr lang="es-MX" dirty="0" smtClean="0">
                <a:latin typeface="Arial" panose="020B0604020202020204" pitchFamily="34" charset="0"/>
                <a:cs typeface="Arial" panose="020B0604020202020204" pitchFamily="34" charset="0"/>
              </a:rPr>
              <a:t>“…los </a:t>
            </a:r>
            <a:r>
              <a:rPr lang="es-MX" dirty="0">
                <a:latin typeface="Arial" panose="020B0604020202020204" pitchFamily="34" charset="0"/>
                <a:cs typeface="Arial" panose="020B0604020202020204" pitchFamily="34" charset="0"/>
              </a:rPr>
              <a:t>tópicos funcionan como posibilidades de orientación, es decir, como hilos conductores para la formación de un entendimiento común entre las partes de un negocio jurídico o de un proceso </a:t>
            </a:r>
            <a:r>
              <a:rPr lang="es-MX" dirty="0" smtClean="0">
                <a:latin typeface="Arial" panose="020B0604020202020204" pitchFamily="34" charset="0"/>
                <a:cs typeface="Arial" panose="020B0604020202020204" pitchFamily="34" charset="0"/>
              </a:rPr>
              <a:t>judicial, </a:t>
            </a:r>
            <a:r>
              <a:rPr lang="es-MX" dirty="0">
                <a:latin typeface="Arial" panose="020B0604020202020204" pitchFamily="34" charset="0"/>
                <a:cs typeface="Arial" panose="020B0604020202020204" pitchFamily="34" charset="0"/>
              </a:rPr>
              <a:t>su manejo adquiere utilidad tanto en fase de </a:t>
            </a:r>
            <a:r>
              <a:rPr lang="es-MX" dirty="0" smtClean="0">
                <a:latin typeface="Arial" panose="020B0604020202020204" pitchFamily="34" charset="0"/>
                <a:cs typeface="Arial" panose="020B0604020202020204" pitchFamily="34" charset="0"/>
              </a:rPr>
              <a:t>negociación </a:t>
            </a:r>
            <a:r>
              <a:rPr lang="es-MX" dirty="0">
                <a:latin typeface="Arial" panose="020B0604020202020204" pitchFamily="34" charset="0"/>
                <a:cs typeface="Arial" panose="020B0604020202020204" pitchFamily="34" charset="0"/>
              </a:rPr>
              <a:t>como en fases procesales, probatorias o interpretativas. </a:t>
            </a:r>
            <a:endParaRPr lang="es-MX" dirty="0" smtClean="0">
              <a:latin typeface="Arial" panose="020B0604020202020204" pitchFamily="34" charset="0"/>
              <a:cs typeface="Arial" panose="020B0604020202020204" pitchFamily="34" charset="0"/>
            </a:endParaRPr>
          </a:p>
          <a:p>
            <a:pPr marL="0" indent="0" algn="just">
              <a:lnSpc>
                <a:spcPct val="90000"/>
              </a:lnSpc>
              <a:buNone/>
            </a:pPr>
            <a:endParaRPr lang="es-MX" dirty="0">
              <a:latin typeface="Arial" panose="020B0604020202020204" pitchFamily="34" charset="0"/>
              <a:cs typeface="Arial" panose="020B0604020202020204" pitchFamily="34" charset="0"/>
            </a:endParaRPr>
          </a:p>
          <a:p>
            <a:pPr marL="0" indent="0" algn="just">
              <a:lnSpc>
                <a:spcPct val="90000"/>
              </a:lnSpc>
              <a:buNone/>
            </a:pPr>
            <a:r>
              <a:rPr lang="es-MX" dirty="0" smtClean="0">
                <a:latin typeface="Arial" panose="020B0604020202020204" pitchFamily="34" charset="0"/>
                <a:cs typeface="Arial" panose="020B0604020202020204" pitchFamily="34" charset="0"/>
              </a:rPr>
              <a:t>De </a:t>
            </a:r>
            <a:r>
              <a:rPr lang="es-MX" dirty="0">
                <a:latin typeface="Arial" panose="020B0604020202020204" pitchFamily="34" charset="0"/>
                <a:cs typeface="Arial" panose="020B0604020202020204" pitchFamily="34" charset="0"/>
              </a:rPr>
              <a:t>ese modo, la tópica facilita una aproximación desde el simple estado de las cosas y hechos al sentido jurídico, función especialmente relevante a la hora de declaraciones de testigos o aportaciones de peritajes en sede judicial, actuaciones procesales en las que tiene que haber una recíproca aproximación entre los hechos y el derecho</a:t>
            </a:r>
            <a:r>
              <a:rPr lang="es-MX" dirty="0" smtClean="0">
                <a:latin typeface="Arial" panose="020B0604020202020204" pitchFamily="34" charset="0"/>
                <a:cs typeface="Arial" panose="020B0604020202020204" pitchFamily="34" charset="0"/>
              </a:rPr>
              <a:t>.”</a:t>
            </a:r>
          </a:p>
          <a:p>
            <a:pPr marL="0" indent="0" algn="just">
              <a:lnSpc>
                <a:spcPct val="90000"/>
              </a:lnSpc>
              <a:buNone/>
            </a:pPr>
            <a:endParaRPr lang="es-MX" altLang="es-MX" dirty="0">
              <a:latin typeface="Arial" panose="020B0604020202020204" pitchFamily="34" charset="0"/>
              <a:cs typeface="Arial" panose="020B0604020202020204" pitchFamily="34" charset="0"/>
            </a:endParaRPr>
          </a:p>
          <a:p>
            <a:pPr marL="0" indent="0" algn="just">
              <a:lnSpc>
                <a:spcPct val="90000"/>
              </a:lnSpc>
              <a:buNone/>
            </a:pPr>
            <a:r>
              <a:rPr lang="es-MX" altLang="es-MX" dirty="0" err="1" smtClean="0">
                <a:latin typeface="Arial" panose="020B0604020202020204" pitchFamily="34" charset="0"/>
                <a:cs typeface="Arial" panose="020B0604020202020204" pitchFamily="34" charset="0"/>
              </a:rPr>
              <a:t>Viehweg</a:t>
            </a:r>
            <a:r>
              <a:rPr lang="es-MX" dirty="0" smtClean="0">
                <a:latin typeface="Arial" panose="020B0604020202020204" pitchFamily="34" charset="0"/>
                <a:cs typeface="Arial" panose="020B0604020202020204" pitchFamily="34" charset="0"/>
              </a:rPr>
              <a:t>: </a:t>
            </a:r>
            <a:r>
              <a:rPr lang="es-MX" dirty="0">
                <a:latin typeface="Arial" panose="020B0604020202020204" pitchFamily="34" charset="0"/>
                <a:cs typeface="Arial" panose="020B0604020202020204" pitchFamily="34" charset="0"/>
              </a:rPr>
              <a:t>“lo primero que </a:t>
            </a:r>
            <a:r>
              <a:rPr lang="es-MX" u="sng" dirty="0">
                <a:latin typeface="Arial" panose="020B0604020202020204" pitchFamily="34" charset="0"/>
                <a:cs typeface="Arial" panose="020B0604020202020204" pitchFamily="34" charset="0"/>
              </a:rPr>
              <a:t>se tiene que descubrir es el tópico que debe emplearse para obtener la conclusión dialéctica; en segundo lugar, se deben plantear en sí mismas las preguntas concretas, llevándolas con un determinado orden; y, por último, dirigirlas adecuadamente al interlocutor</a:t>
            </a:r>
            <a:r>
              <a:rPr lang="es-MX" dirty="0">
                <a:latin typeface="Arial" panose="020B0604020202020204" pitchFamily="34" charset="0"/>
                <a:cs typeface="Arial" panose="020B0604020202020204" pitchFamily="34" charset="0"/>
              </a:rPr>
              <a:t>" (Top. VIII, 1,2</a:t>
            </a:r>
            <a:r>
              <a:rPr lang="es-MX" dirty="0" smtClean="0">
                <a:latin typeface="Arial" panose="020B0604020202020204" pitchFamily="34" charset="0"/>
                <a:cs typeface="Arial" panose="020B0604020202020204" pitchFamily="34" charset="0"/>
              </a:rPr>
              <a:t>)”</a:t>
            </a:r>
          </a:p>
          <a:p>
            <a:pPr marL="0" indent="0" algn="just">
              <a:lnSpc>
                <a:spcPct val="90000"/>
              </a:lnSpc>
              <a:buNone/>
            </a:pPr>
            <a:endParaRPr lang="es-MX" altLang="es-MX" dirty="0">
              <a:latin typeface="Arial" panose="020B0604020202020204" pitchFamily="34" charset="0"/>
              <a:cs typeface="Arial" panose="020B0604020202020204" pitchFamily="34" charset="0"/>
            </a:endParaRPr>
          </a:p>
          <a:p>
            <a:pPr marL="0" indent="0" algn="ctr">
              <a:lnSpc>
                <a:spcPct val="90000"/>
              </a:lnSpc>
              <a:buNone/>
            </a:pPr>
            <a:r>
              <a:rPr lang="es-MX" altLang="es-MX" dirty="0" smtClean="0">
                <a:latin typeface="Arial" panose="020B0604020202020204" pitchFamily="34" charset="0"/>
                <a:cs typeface="Arial" panose="020B0604020202020204" pitchFamily="34" charset="0"/>
              </a:rPr>
              <a:t>Pablo Sanz Bayón “Sobre la tópica jurídica en Viehweg” en </a:t>
            </a:r>
            <a:r>
              <a:rPr lang="es-MX" i="1" dirty="0" smtClean="0">
                <a:latin typeface="Arial" panose="020B0604020202020204" pitchFamily="34" charset="0"/>
                <a:cs typeface="Arial" panose="020B0604020202020204" pitchFamily="34" charset="0"/>
              </a:rPr>
              <a:t>Revista </a:t>
            </a:r>
            <a:r>
              <a:rPr lang="es-MX" i="1" dirty="0">
                <a:latin typeface="Arial" panose="020B0604020202020204" pitchFamily="34" charset="0"/>
                <a:cs typeface="Arial" panose="020B0604020202020204" pitchFamily="34" charset="0"/>
              </a:rPr>
              <a:t>Telemática de Filosofía del Derecho</a:t>
            </a:r>
            <a:r>
              <a:rPr lang="es-MX" dirty="0">
                <a:latin typeface="Arial" panose="020B0604020202020204" pitchFamily="34" charset="0"/>
                <a:cs typeface="Arial" panose="020B0604020202020204" pitchFamily="34" charset="0"/>
              </a:rPr>
              <a:t>, nº 16, 2013, pp. 83-108 </a:t>
            </a:r>
            <a:endParaRPr lang="es-MX" altLang="es-MX" dirty="0">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8674" name="AutoShape 2"/>
          <p:cNvSpPr>
            <a:spLocks noChangeArrowheads="1"/>
          </p:cNvSpPr>
          <p:nvPr/>
        </p:nvSpPr>
        <p:spPr bwMode="auto">
          <a:xfrm>
            <a:off x="250827" y="2555875"/>
            <a:ext cx="8607425" cy="1872853"/>
          </a:xfrm>
          <a:prstGeom prst="flowChartAlternateProcess">
            <a:avLst/>
          </a:prstGeom>
          <a:gradFill rotWithShape="1">
            <a:gsLst>
              <a:gs pos="0">
                <a:schemeClr val="bg1"/>
              </a:gs>
              <a:gs pos="100000">
                <a:srgbClr val="C0C0C0"/>
              </a:gs>
            </a:gsLst>
            <a:lin ang="5400000" scaled="1"/>
          </a:gradFill>
          <a:ln w="9525">
            <a:solidFill>
              <a:srgbClr val="660033"/>
            </a:solidFill>
            <a:miter lim="800000"/>
            <a:headEnd/>
            <a:tailEnd/>
          </a:ln>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1600" b="0" dirty="0">
                <a:solidFill>
                  <a:srgbClr val="000000"/>
                </a:solidFill>
              </a:rPr>
              <a:t> </a:t>
            </a:r>
          </a:p>
          <a:p>
            <a:pPr eaLnBrk="1" hangingPunct="1"/>
            <a:r>
              <a:rPr lang="es-MX" altLang="es-MX" sz="1400" b="0" dirty="0">
                <a:solidFill>
                  <a:srgbClr val="000000"/>
                </a:solidFill>
              </a:rPr>
              <a:t>Podrá utilizarse como cita de textos sin alteraciones, señalando la fuente y con la siguiente leyenda:</a:t>
            </a:r>
          </a:p>
          <a:p>
            <a:pPr eaLnBrk="1" hangingPunct="1"/>
            <a:endParaRPr lang="es-MX" altLang="es-MX" sz="1400" b="0" dirty="0">
              <a:solidFill>
                <a:srgbClr val="000000"/>
              </a:solidFill>
            </a:endParaRPr>
          </a:p>
          <a:p>
            <a:pPr eaLnBrk="1" hangingPunct="1"/>
            <a:r>
              <a:rPr lang="es-MX" altLang="es-MX" sz="1400" b="0" dirty="0">
                <a:solidFill>
                  <a:srgbClr val="000000"/>
                </a:solidFill>
              </a:rPr>
              <a:t>Centro de Capacitación Judicial </a:t>
            </a:r>
            <a:r>
              <a:rPr lang="es-MX" altLang="es-MX" sz="1400" b="0" dirty="0" smtClean="0">
                <a:solidFill>
                  <a:srgbClr val="000000"/>
                </a:solidFill>
              </a:rPr>
              <a:t>Electoral, </a:t>
            </a:r>
            <a:r>
              <a:rPr lang="es-MX" altLang="es-MX" sz="1400" b="0" dirty="0">
                <a:solidFill>
                  <a:srgbClr val="000000"/>
                </a:solidFill>
              </a:rPr>
              <a:t>“</a:t>
            </a:r>
            <a:r>
              <a:rPr lang="es-MX" altLang="es-MX" sz="1400" b="0" dirty="0" smtClean="0">
                <a:solidFill>
                  <a:srgbClr val="000000"/>
                </a:solidFill>
              </a:rPr>
              <a:t>Argumentación jurídica”, </a:t>
            </a:r>
            <a:r>
              <a:rPr lang="es-MX" altLang="es-MX" sz="1400" b="0" dirty="0">
                <a:solidFill>
                  <a:srgbClr val="000000"/>
                </a:solidFill>
              </a:rPr>
              <a:t>Material didáctico de apoyo para la capacitación</a:t>
            </a:r>
            <a:r>
              <a:rPr lang="es-MX" altLang="es-MX" sz="1400" b="0" i="1" dirty="0">
                <a:solidFill>
                  <a:srgbClr val="000000"/>
                </a:solidFill>
              </a:rPr>
              <a:t>, </a:t>
            </a:r>
            <a:r>
              <a:rPr lang="es-MX" altLang="es-MX" sz="1400" b="0" dirty="0" smtClean="0">
                <a:solidFill>
                  <a:srgbClr val="000000"/>
                </a:solidFill>
              </a:rPr>
              <a:t>Tribunal </a:t>
            </a:r>
            <a:r>
              <a:rPr lang="es-MX" altLang="es-MX" sz="1400" b="0" dirty="0">
                <a:solidFill>
                  <a:srgbClr val="000000"/>
                </a:solidFill>
              </a:rPr>
              <a:t>Electoral del Poder Judicial de la Federación, </a:t>
            </a:r>
            <a:r>
              <a:rPr lang="es-MX" altLang="es-MX" sz="1400" b="0" dirty="0" smtClean="0">
                <a:solidFill>
                  <a:srgbClr val="000000"/>
                </a:solidFill>
              </a:rPr>
              <a:t>junio, 2016.</a:t>
            </a:r>
            <a:r>
              <a:rPr lang="es-MX" altLang="es-MX" sz="1400" b="0" i="1" dirty="0" smtClean="0">
                <a:solidFill>
                  <a:srgbClr val="000000"/>
                </a:solidFill>
              </a:rPr>
              <a:t> </a:t>
            </a:r>
            <a:endParaRPr lang="es-MX" altLang="es-MX" sz="1400" b="0" i="1" dirty="0">
              <a:solidFill>
                <a:srgbClr val="000000"/>
              </a:solidFill>
            </a:endParaRPr>
          </a:p>
          <a:p>
            <a:pPr eaLnBrk="1" hangingPunct="1"/>
            <a:endParaRPr lang="es-MX" altLang="es-MX" sz="1400" b="0" i="1" dirty="0">
              <a:solidFill>
                <a:srgbClr val="000000"/>
              </a:solidFill>
            </a:endParaRPr>
          </a:p>
          <a:p>
            <a:pPr eaLnBrk="1" hangingPunct="1"/>
            <a:r>
              <a:rPr lang="es-MX" altLang="es-MX" sz="1800" dirty="0">
                <a:solidFill>
                  <a:srgbClr val="00B050"/>
                </a:solidFill>
              </a:rPr>
              <a:t>Queda prohibida su reproducción parcial o total sin autorización.</a:t>
            </a:r>
            <a:endParaRPr lang="es-ES" altLang="es-MX" sz="1400" b="0" dirty="0">
              <a:solidFill>
                <a:srgbClr val="00B050"/>
              </a:solidFill>
            </a:endParaRPr>
          </a:p>
        </p:txBody>
      </p:sp>
      <p:sp>
        <p:nvSpPr>
          <p:cNvPr id="28675" name="Rectangle 3"/>
          <p:cNvSpPr>
            <a:spLocks noChangeArrowheads="1"/>
          </p:cNvSpPr>
          <p:nvPr/>
        </p:nvSpPr>
        <p:spPr bwMode="auto">
          <a:xfrm>
            <a:off x="357190" y="1430340"/>
            <a:ext cx="8358187"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2200" dirty="0">
                <a:solidFill>
                  <a:srgbClr val="000000"/>
                </a:solidFill>
              </a:rPr>
              <a:t>©</a:t>
            </a:r>
            <a:r>
              <a:rPr lang="es-MX" altLang="es-MX" sz="2200" b="0" dirty="0">
                <a:solidFill>
                  <a:srgbClr val="000000"/>
                </a:solidFill>
              </a:rPr>
              <a:t>Derechos Reservados, </a:t>
            </a:r>
            <a:r>
              <a:rPr lang="es-MX" altLang="es-MX" sz="2200" b="0" dirty="0" smtClean="0">
                <a:solidFill>
                  <a:srgbClr val="000000"/>
                </a:solidFill>
              </a:rPr>
              <a:t>2016 </a:t>
            </a:r>
            <a:r>
              <a:rPr lang="es-MX" altLang="es-MX" sz="2200" b="0" dirty="0">
                <a:solidFill>
                  <a:srgbClr val="000000"/>
                </a:solidFill>
              </a:rPr>
              <a:t>a favor del autor y del </a:t>
            </a:r>
          </a:p>
          <a:p>
            <a:pPr eaLnBrk="1" hangingPunct="1"/>
            <a:r>
              <a:rPr lang="es-MX" altLang="es-MX" sz="2200" dirty="0">
                <a:solidFill>
                  <a:srgbClr val="000000"/>
                </a:solidFill>
              </a:rPr>
              <a:t>Tribunal Electoral del Poder Judicial de la Federación</a:t>
            </a:r>
            <a:endParaRPr lang="es-ES" altLang="es-MX" sz="2200" dirty="0">
              <a:solidFill>
                <a:srgbClr val="000000"/>
              </a:solidFill>
            </a:endParaRPr>
          </a:p>
        </p:txBody>
      </p:sp>
      <p:sp>
        <p:nvSpPr>
          <p:cNvPr id="28676" name="Rectangle 6"/>
          <p:cNvSpPr>
            <a:spLocks noChangeArrowheads="1"/>
          </p:cNvSpPr>
          <p:nvPr/>
        </p:nvSpPr>
        <p:spPr bwMode="auto">
          <a:xfrm>
            <a:off x="2286000" y="4797152"/>
            <a:ext cx="4572000"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lnSpc>
                <a:spcPct val="90000"/>
              </a:lnSpc>
              <a:buFont typeface="Wingdings" panose="05000000000000000000" pitchFamily="2" charset="2"/>
              <a:buNone/>
            </a:pPr>
            <a:r>
              <a:rPr lang="es-MX" altLang="es-MX" sz="1800" b="0" dirty="0">
                <a:solidFill>
                  <a:srgbClr val="00B050"/>
                </a:solidFill>
              </a:rPr>
              <a:t>www.te.gob.mx</a:t>
            </a:r>
          </a:p>
          <a:p>
            <a:pPr eaLnBrk="1" hangingPunct="1">
              <a:lnSpc>
                <a:spcPct val="90000"/>
              </a:lnSpc>
              <a:buFont typeface="Wingdings" panose="05000000000000000000" pitchFamily="2" charset="2"/>
              <a:buNone/>
            </a:pPr>
            <a:r>
              <a:rPr lang="es-MX" altLang="es-MX" sz="1800" b="0" dirty="0">
                <a:solidFill>
                  <a:srgbClr val="00B050"/>
                </a:solidFill>
              </a:rPr>
              <a:t>www.te.gob.mx/ccje/</a:t>
            </a:r>
          </a:p>
          <a:p>
            <a:pPr eaLnBrk="1" hangingPunct="1">
              <a:lnSpc>
                <a:spcPct val="90000"/>
              </a:lnSpc>
              <a:buFont typeface="Wingdings" panose="05000000000000000000" pitchFamily="2" charset="2"/>
              <a:buNone/>
            </a:pPr>
            <a:r>
              <a:rPr lang="es-MX" altLang="es-MX" sz="1800" b="0" dirty="0">
                <a:solidFill>
                  <a:srgbClr val="00B050"/>
                </a:solidFill>
              </a:rPr>
              <a:t>ccje@te.gob.mx</a:t>
            </a:r>
            <a:endParaRPr lang="es-ES" altLang="es-MX" sz="1800" b="0" dirty="0">
              <a:solidFill>
                <a:srgbClr val="00B05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auto">
          <a:xfrm>
            <a:off x="6562727" y="357188"/>
            <a:ext cx="237331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algn="l" eaLnBrk="1" hangingPunct="1"/>
            <a:r>
              <a:rPr lang="es-MX" altLang="es-MX" sz="2400" dirty="0"/>
              <a:t>Características</a:t>
            </a:r>
            <a:endParaRPr lang="es-ES" altLang="es-MX" sz="2400" dirty="0"/>
          </a:p>
        </p:txBody>
      </p:sp>
      <p:sp>
        <p:nvSpPr>
          <p:cNvPr id="5123" name="AutoShape 34"/>
          <p:cNvSpPr>
            <a:spLocks noChangeArrowheads="1"/>
          </p:cNvSpPr>
          <p:nvPr/>
        </p:nvSpPr>
        <p:spPr bwMode="auto">
          <a:xfrm>
            <a:off x="2771800" y="908720"/>
            <a:ext cx="3584575" cy="993775"/>
          </a:xfrm>
          <a:prstGeom prst="roundRect">
            <a:avLst>
              <a:gd name="adj" fmla="val 16667"/>
            </a:avLst>
          </a:prstGeom>
          <a:solidFill>
            <a:schemeClr val="bg1">
              <a:alpha val="63136"/>
            </a:schemeClr>
          </a:solidFill>
          <a:ln w="22225" algn="ctr">
            <a:solidFill>
              <a:srgbClr val="00B050"/>
            </a:solidFill>
            <a:round/>
            <a:headEnd/>
            <a:tailEnd/>
          </a:ln>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endParaRPr lang="es-MX" altLang="es-MX" sz="1600" dirty="0"/>
          </a:p>
          <a:p>
            <a:pPr eaLnBrk="1" hangingPunct="1"/>
            <a:r>
              <a:rPr lang="es-MX" altLang="es-MX" dirty="0"/>
              <a:t>Argumentación jurídica</a:t>
            </a:r>
          </a:p>
          <a:p>
            <a:pPr eaLnBrk="1" hangingPunct="1"/>
            <a:endParaRPr lang="es-MX" altLang="es-MX" sz="1600" dirty="0"/>
          </a:p>
        </p:txBody>
      </p:sp>
      <p:sp>
        <p:nvSpPr>
          <p:cNvPr id="5124" name="AutoShape 35"/>
          <p:cNvSpPr>
            <a:spLocks noChangeArrowheads="1"/>
          </p:cNvSpPr>
          <p:nvPr/>
        </p:nvSpPr>
        <p:spPr bwMode="auto">
          <a:xfrm>
            <a:off x="258365" y="3284984"/>
            <a:ext cx="2113360" cy="2509242"/>
          </a:xfrm>
          <a:prstGeom prst="roundRect">
            <a:avLst>
              <a:gd name="adj" fmla="val 16667"/>
            </a:avLst>
          </a:prstGeom>
          <a:noFill/>
          <a:ln w="2222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1800" b="0" dirty="0"/>
              <a:t>T</a:t>
            </a:r>
            <a:r>
              <a:rPr lang="es-MX" altLang="es-MX" sz="1800" b="0" dirty="0" smtClean="0"/>
              <a:t>iene </a:t>
            </a:r>
            <a:r>
              <a:rPr lang="es-MX" altLang="es-MX" sz="1800" b="0" dirty="0"/>
              <a:t>un carácter lógico </a:t>
            </a:r>
            <a:r>
              <a:rPr lang="es-MX" altLang="es-MX" sz="1800" b="0" dirty="0" smtClean="0"/>
              <a:t>(formal </a:t>
            </a:r>
            <a:r>
              <a:rPr lang="es-MX" altLang="es-MX" sz="1800" b="0" dirty="0"/>
              <a:t>y racional) y otro </a:t>
            </a:r>
            <a:r>
              <a:rPr lang="es-MX" altLang="es-MX" sz="1800" b="0" dirty="0" smtClean="0"/>
              <a:t>práctico (intención </a:t>
            </a:r>
            <a:r>
              <a:rPr lang="es-MX" altLang="es-MX" sz="1800" b="0" dirty="0"/>
              <a:t>de influir en </a:t>
            </a:r>
            <a:r>
              <a:rPr lang="es-MX" altLang="es-MX" sz="1800" b="0" dirty="0" smtClean="0"/>
              <a:t>los interlocutores).</a:t>
            </a:r>
            <a:endParaRPr lang="es-MX" altLang="es-MX" sz="1800" b="0" dirty="0"/>
          </a:p>
        </p:txBody>
      </p:sp>
      <p:sp>
        <p:nvSpPr>
          <p:cNvPr id="5125" name="AutoShape 35"/>
          <p:cNvSpPr>
            <a:spLocks noChangeArrowheads="1"/>
          </p:cNvSpPr>
          <p:nvPr/>
        </p:nvSpPr>
        <p:spPr bwMode="auto">
          <a:xfrm>
            <a:off x="2555776" y="3284984"/>
            <a:ext cx="1872208" cy="1328023"/>
          </a:xfrm>
          <a:prstGeom prst="roundRect">
            <a:avLst>
              <a:gd name="adj" fmla="val 16667"/>
            </a:avLst>
          </a:prstGeom>
          <a:noFill/>
          <a:ln w="2222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1800" b="0" dirty="0"/>
              <a:t>Es una acción </a:t>
            </a:r>
            <a:r>
              <a:rPr lang="es-MX" altLang="es-MX" sz="1800" b="0" dirty="0" smtClean="0"/>
              <a:t>inicialmente relacionada al </a:t>
            </a:r>
            <a:r>
              <a:rPr lang="es-MX" altLang="es-MX" sz="1800" b="0" dirty="0"/>
              <a:t>lenguaje</a:t>
            </a:r>
            <a:endParaRPr lang="es-MX" altLang="es-MX" sz="1000" b="0" dirty="0"/>
          </a:p>
        </p:txBody>
      </p:sp>
      <p:sp>
        <p:nvSpPr>
          <p:cNvPr id="5126" name="AutoShape 35"/>
          <p:cNvSpPr>
            <a:spLocks noChangeArrowheads="1"/>
          </p:cNvSpPr>
          <p:nvPr/>
        </p:nvSpPr>
        <p:spPr bwMode="auto">
          <a:xfrm>
            <a:off x="4741513" y="3309496"/>
            <a:ext cx="1702695" cy="1055608"/>
          </a:xfrm>
          <a:prstGeom prst="roundRect">
            <a:avLst>
              <a:gd name="adj" fmla="val 16667"/>
            </a:avLst>
          </a:prstGeom>
          <a:noFill/>
          <a:ln w="2222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sz="1800" b="0" dirty="0"/>
              <a:t>Presupone </a:t>
            </a:r>
            <a:r>
              <a:rPr lang="es-MX" altLang="es-MX" sz="1800" b="0" dirty="0" smtClean="0"/>
              <a:t>identificar problemas</a:t>
            </a:r>
            <a:endParaRPr lang="es-MX" altLang="es-MX" sz="1800" b="0" dirty="0"/>
          </a:p>
          <a:p>
            <a:pPr eaLnBrk="1" hangingPunct="1"/>
            <a:endParaRPr lang="es-MX" altLang="es-MX" sz="200" b="0" dirty="0"/>
          </a:p>
        </p:txBody>
      </p:sp>
      <p:sp>
        <p:nvSpPr>
          <p:cNvPr id="5127" name="Line 9"/>
          <p:cNvSpPr>
            <a:spLocks noChangeShapeType="1"/>
          </p:cNvSpPr>
          <p:nvPr/>
        </p:nvSpPr>
        <p:spPr bwMode="auto">
          <a:xfrm rot="10800000">
            <a:off x="7862888" y="2492896"/>
            <a:ext cx="0" cy="793750"/>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lIns="90000" tIns="46800" rIns="90000" bIns="46800" anchor="ctr"/>
          <a:lstStyle/>
          <a:p>
            <a:endParaRPr lang="es-MX"/>
          </a:p>
        </p:txBody>
      </p:sp>
      <p:sp>
        <p:nvSpPr>
          <p:cNvPr id="5128" name="Line 10"/>
          <p:cNvSpPr>
            <a:spLocks noChangeShapeType="1"/>
          </p:cNvSpPr>
          <p:nvPr/>
        </p:nvSpPr>
        <p:spPr bwMode="auto">
          <a:xfrm rot="10800000">
            <a:off x="1266825" y="2492896"/>
            <a:ext cx="0" cy="793750"/>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lIns="90000" tIns="46800" rIns="90000" bIns="46800" anchor="ctr"/>
          <a:lstStyle/>
          <a:p>
            <a:endParaRPr lang="es-MX"/>
          </a:p>
        </p:txBody>
      </p:sp>
      <p:sp>
        <p:nvSpPr>
          <p:cNvPr id="5129" name="Line 11"/>
          <p:cNvSpPr>
            <a:spLocks noChangeShapeType="1"/>
          </p:cNvSpPr>
          <p:nvPr/>
        </p:nvSpPr>
        <p:spPr bwMode="auto">
          <a:xfrm rot="10800000">
            <a:off x="4572000" y="1916832"/>
            <a:ext cx="0" cy="57626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lIns="90000" tIns="46800" rIns="90000" bIns="46800" anchor="ctr"/>
          <a:lstStyle/>
          <a:p>
            <a:endParaRPr lang="es-MX"/>
          </a:p>
        </p:txBody>
      </p:sp>
      <p:sp>
        <p:nvSpPr>
          <p:cNvPr id="5130" name="Line 12"/>
          <p:cNvSpPr>
            <a:spLocks noChangeShapeType="1"/>
          </p:cNvSpPr>
          <p:nvPr/>
        </p:nvSpPr>
        <p:spPr bwMode="auto">
          <a:xfrm rot="10800000" flipH="1">
            <a:off x="1258890" y="2492896"/>
            <a:ext cx="6626225" cy="0"/>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lIns="90000" tIns="46800" rIns="90000" bIns="46800" anchor="ctr"/>
          <a:lstStyle/>
          <a:p>
            <a:endParaRPr lang="es-MX"/>
          </a:p>
        </p:txBody>
      </p:sp>
      <p:sp>
        <p:nvSpPr>
          <p:cNvPr id="5132" name="Line 15"/>
          <p:cNvSpPr>
            <a:spLocks noChangeShapeType="1"/>
          </p:cNvSpPr>
          <p:nvPr/>
        </p:nvSpPr>
        <p:spPr bwMode="auto">
          <a:xfrm rot="10800000">
            <a:off x="3348038" y="2492896"/>
            <a:ext cx="0" cy="793750"/>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lIns="90000" tIns="46800" rIns="90000" bIns="46800" anchor="ctr"/>
          <a:lstStyle/>
          <a:p>
            <a:endParaRPr lang="es-MX"/>
          </a:p>
        </p:txBody>
      </p:sp>
      <p:sp>
        <p:nvSpPr>
          <p:cNvPr id="5133" name="Line 16"/>
          <p:cNvSpPr>
            <a:spLocks noChangeShapeType="1"/>
          </p:cNvSpPr>
          <p:nvPr/>
        </p:nvSpPr>
        <p:spPr bwMode="auto">
          <a:xfrm rot="10800000">
            <a:off x="5580063" y="2492896"/>
            <a:ext cx="0" cy="793750"/>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lIns="90000" tIns="46800" rIns="90000" bIns="46800" anchor="ctr"/>
          <a:lstStyle/>
          <a:p>
            <a:endParaRPr lang="es-MX"/>
          </a:p>
        </p:txBody>
      </p:sp>
      <p:sp>
        <p:nvSpPr>
          <p:cNvPr id="6" name="5 CuadroTexto"/>
          <p:cNvSpPr txBox="1"/>
          <p:nvPr/>
        </p:nvSpPr>
        <p:spPr>
          <a:xfrm>
            <a:off x="7020272" y="3671888"/>
            <a:ext cx="1728192" cy="400110"/>
          </a:xfrm>
          <a:prstGeom prst="rect">
            <a:avLst/>
          </a:prstGeom>
          <a:noFill/>
        </p:spPr>
        <p:txBody>
          <a:bodyPr wrap="square" rtlCol="0">
            <a:spAutoFit/>
          </a:bodyPr>
          <a:lstStyle/>
          <a:p>
            <a:endParaRPr lang="es-MX" dirty="0"/>
          </a:p>
        </p:txBody>
      </p:sp>
      <p:sp>
        <p:nvSpPr>
          <p:cNvPr id="21" name="AutoShape 35"/>
          <p:cNvSpPr>
            <a:spLocks noChangeArrowheads="1"/>
          </p:cNvSpPr>
          <p:nvPr/>
        </p:nvSpPr>
        <p:spPr bwMode="auto">
          <a:xfrm>
            <a:off x="6562727" y="3284984"/>
            <a:ext cx="2373313" cy="1634490"/>
          </a:xfrm>
          <a:prstGeom prst="roundRect">
            <a:avLst>
              <a:gd name="adj" fmla="val 16667"/>
            </a:avLst>
          </a:prstGeom>
          <a:noFill/>
          <a:ln w="2222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sz="1800" b="0" dirty="0"/>
              <a:t>Como acto comunicativo </a:t>
            </a:r>
            <a:r>
              <a:rPr lang="es-MX" sz="1800" b="0" dirty="0" smtClean="0"/>
              <a:t>tiene </a:t>
            </a:r>
            <a:r>
              <a:rPr lang="es-MX" sz="1800" b="0" dirty="0"/>
              <a:t>locutor, interlocutor y medio de comunicación</a:t>
            </a:r>
            <a:endParaRPr lang="es-MX" altLang="es-MX" sz="1800" b="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473075"/>
            <a:ext cx="3322637" cy="519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4"/>
          <p:cNvSpPr txBox="1">
            <a:spLocks noChangeArrowheads="1"/>
          </p:cNvSpPr>
          <p:nvPr/>
        </p:nvSpPr>
        <p:spPr bwMode="auto">
          <a:xfrm>
            <a:off x="5003428" y="764381"/>
            <a:ext cx="3745036" cy="4392811"/>
          </a:xfrm>
          <a:prstGeom prst="rect">
            <a:avLst/>
          </a:prstGeom>
          <a:solidFill>
            <a:srgbClr val="9DC7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1800">
                <a:solidFill>
                  <a:schemeClr val="tx1"/>
                </a:solidFill>
                <a:latin typeface="+mn-lt"/>
              </a:defRPr>
            </a:lvl4pPr>
            <a:lvl5pPr marL="2057400" indent="-228600" algn="l" rtl="0" eaLnBrk="0" fontAlgn="base" hangingPunct="0">
              <a:spcBef>
                <a:spcPct val="20000"/>
              </a:spcBef>
              <a:spcAft>
                <a:spcPct val="0"/>
              </a:spcAft>
              <a:buChar char="»"/>
              <a:defRPr sz="1800">
                <a:solidFill>
                  <a:schemeClr val="tx1"/>
                </a:solidFill>
                <a:latin typeface="+mn-lt"/>
              </a:defRPr>
            </a:lvl5pPr>
            <a:lvl6pPr marL="2514600" indent="-228600" algn="l" rtl="0" fontAlgn="base">
              <a:spcBef>
                <a:spcPct val="20000"/>
              </a:spcBef>
              <a:spcAft>
                <a:spcPct val="0"/>
              </a:spcAft>
              <a:buChar char="»"/>
              <a:defRPr sz="1800">
                <a:solidFill>
                  <a:schemeClr val="tx1"/>
                </a:solidFill>
                <a:latin typeface="+mn-lt"/>
              </a:defRPr>
            </a:lvl6pPr>
            <a:lvl7pPr marL="2971800" indent="-228600" algn="l" rtl="0" fontAlgn="base">
              <a:spcBef>
                <a:spcPct val="20000"/>
              </a:spcBef>
              <a:spcAft>
                <a:spcPct val="0"/>
              </a:spcAft>
              <a:buChar char="»"/>
              <a:defRPr sz="1800">
                <a:solidFill>
                  <a:schemeClr val="tx1"/>
                </a:solidFill>
                <a:latin typeface="+mn-lt"/>
              </a:defRPr>
            </a:lvl7pPr>
            <a:lvl8pPr marL="3429000" indent="-228600" algn="l" rtl="0" fontAlgn="base">
              <a:spcBef>
                <a:spcPct val="20000"/>
              </a:spcBef>
              <a:spcAft>
                <a:spcPct val="0"/>
              </a:spcAft>
              <a:buChar char="»"/>
              <a:defRPr sz="1800">
                <a:solidFill>
                  <a:schemeClr val="tx1"/>
                </a:solidFill>
                <a:latin typeface="+mn-lt"/>
              </a:defRPr>
            </a:lvl8pPr>
            <a:lvl9pPr marL="3886200" indent="-228600" algn="l" rtl="0" fontAlgn="base">
              <a:spcBef>
                <a:spcPct val="20000"/>
              </a:spcBef>
              <a:spcAft>
                <a:spcPct val="0"/>
              </a:spcAft>
              <a:buChar char="»"/>
              <a:defRPr sz="1800">
                <a:solidFill>
                  <a:schemeClr val="tx1"/>
                </a:solidFill>
                <a:latin typeface="+mn-lt"/>
              </a:defRPr>
            </a:lvl9pPr>
          </a:lstStyle>
          <a:p>
            <a:pPr marL="342900" marR="0" lvl="0" indent="-342900" algn="l" defTabSz="914400" rtl="0" eaLnBrk="1" fontAlgn="base" latinLnBrk="0" hangingPunct="1">
              <a:lnSpc>
                <a:spcPct val="80000"/>
              </a:lnSpc>
              <a:spcBef>
                <a:spcPct val="20000"/>
              </a:spcBef>
              <a:spcAft>
                <a:spcPct val="0"/>
              </a:spcAft>
              <a:buClrTx/>
              <a:buSzTx/>
              <a:buFontTx/>
              <a:buChar char="•"/>
              <a:tabLst/>
              <a:defRPr/>
            </a:pPr>
            <a:r>
              <a:rPr kumimoji="0" lang="es-MX" altLang="es-MX" sz="2000" b="1" i="0" u="none" strike="noStrike" kern="0" cap="none" spc="0" normalizeH="0" baseline="0" noProof="0" dirty="0" smtClean="0">
                <a:ln>
                  <a:noFill/>
                </a:ln>
                <a:solidFill>
                  <a:srgbClr val="000000"/>
                </a:solidFill>
                <a:effectLst/>
                <a:uLnTx/>
                <a:uFillTx/>
                <a:latin typeface="Arial"/>
              </a:rPr>
              <a:t>Argumentar:</a:t>
            </a:r>
            <a:r>
              <a:rPr kumimoji="0" lang="es-MX" altLang="es-MX" sz="2000" b="0" i="0" u="none" strike="noStrike" kern="0" cap="none" spc="0" normalizeH="0" baseline="0" noProof="0" dirty="0" smtClean="0">
                <a:ln>
                  <a:noFill/>
                </a:ln>
                <a:solidFill>
                  <a:srgbClr val="000000"/>
                </a:solidFill>
                <a:effectLst/>
                <a:uLnTx/>
                <a:uFillTx/>
                <a:latin typeface="Arial"/>
              </a:rPr>
              <a:t> </a:t>
            </a:r>
          </a:p>
          <a:p>
            <a:pPr marL="342900" marR="0" lvl="0" indent="-342900" algn="l" defTabSz="914400" rtl="0" eaLnBrk="1" fontAlgn="base" latinLnBrk="0" hangingPunct="1">
              <a:lnSpc>
                <a:spcPct val="80000"/>
              </a:lnSpc>
              <a:spcBef>
                <a:spcPct val="20000"/>
              </a:spcBef>
              <a:spcAft>
                <a:spcPct val="0"/>
              </a:spcAft>
              <a:buClrTx/>
              <a:buSzTx/>
              <a:buFontTx/>
              <a:buNone/>
              <a:tabLst/>
              <a:defRPr/>
            </a:pPr>
            <a:r>
              <a:rPr kumimoji="0" lang="es-MX" altLang="es-MX" sz="2000" b="0" i="0" u="none" strike="noStrike" kern="0" cap="none" spc="0" normalizeH="0" baseline="0" noProof="0" dirty="0" smtClean="0">
                <a:ln>
                  <a:noFill/>
                </a:ln>
                <a:solidFill>
                  <a:srgbClr val="000000"/>
                </a:solidFill>
                <a:effectLst/>
                <a:uLnTx/>
                <a:uFillTx/>
                <a:latin typeface="Arial"/>
              </a:rPr>
              <a:t>	Acto intelectivo y emocional para aportar razones fundamentales que sostengan algún juicio o tesis.</a:t>
            </a:r>
          </a:p>
          <a:p>
            <a:pPr marL="342900" marR="0" lvl="0" indent="-342900" algn="l" defTabSz="914400" rtl="0" eaLnBrk="1" fontAlgn="base" latinLnBrk="0" hangingPunct="1">
              <a:lnSpc>
                <a:spcPct val="80000"/>
              </a:lnSpc>
              <a:spcBef>
                <a:spcPct val="20000"/>
              </a:spcBef>
              <a:spcAft>
                <a:spcPct val="0"/>
              </a:spcAft>
              <a:buClrTx/>
              <a:buSzTx/>
              <a:buFontTx/>
              <a:buChar char="•"/>
              <a:tabLst/>
              <a:defRPr/>
            </a:pPr>
            <a:r>
              <a:rPr kumimoji="0" lang="es-MX" altLang="es-MX" sz="2000" b="1" i="0" u="none" strike="noStrike" kern="0" cap="none" spc="0" normalizeH="0" baseline="0" noProof="0" dirty="0" smtClean="0">
                <a:ln>
                  <a:noFill/>
                </a:ln>
                <a:solidFill>
                  <a:srgbClr val="000000"/>
                </a:solidFill>
                <a:effectLst/>
                <a:uLnTx/>
                <a:uFillTx/>
                <a:latin typeface="Arial"/>
              </a:rPr>
              <a:t>Argumentación jurídica:</a:t>
            </a:r>
            <a:r>
              <a:rPr kumimoji="0" lang="es-MX" altLang="es-MX" sz="2000" b="0" i="0" u="none" strike="noStrike" kern="0" cap="none" spc="0" normalizeH="0" baseline="0" noProof="0" dirty="0" smtClean="0">
                <a:ln>
                  <a:noFill/>
                </a:ln>
                <a:solidFill>
                  <a:srgbClr val="000000"/>
                </a:solidFill>
                <a:effectLst/>
                <a:uLnTx/>
                <a:uFillTx/>
                <a:latin typeface="Arial"/>
              </a:rPr>
              <a:t> las formas lógicas de los argumentos utilizados por el derecho. Es una</a:t>
            </a:r>
            <a:r>
              <a:rPr kumimoji="0" lang="es-MX" altLang="es-MX" sz="2000" b="0" i="0" u="none" strike="noStrike" kern="0" cap="none" spc="0" normalizeH="0" noProof="0" dirty="0" smtClean="0">
                <a:ln>
                  <a:noFill/>
                </a:ln>
                <a:solidFill>
                  <a:srgbClr val="000000"/>
                </a:solidFill>
                <a:effectLst/>
                <a:uLnTx/>
                <a:uFillTx/>
                <a:latin typeface="Arial"/>
              </a:rPr>
              <a:t> materia que se encarga del estudio de dichos argumentos.</a:t>
            </a:r>
            <a:endParaRPr kumimoji="0" lang="es-MX" altLang="es-MX" sz="2000" b="0" i="0" u="none" strike="noStrike" kern="0" cap="none" spc="0" normalizeH="0" baseline="0" noProof="0" dirty="0" smtClean="0">
              <a:ln>
                <a:noFill/>
              </a:ln>
              <a:solidFill>
                <a:srgbClr val="000000"/>
              </a:solidFill>
              <a:effectLst/>
              <a:uLnTx/>
              <a:uFillTx/>
              <a:latin typeface="Arial"/>
            </a:endParaRPr>
          </a:p>
          <a:p>
            <a:pPr marL="342900" marR="0" lvl="0" indent="-342900" algn="l" defTabSz="914400" rtl="0" eaLnBrk="1" fontAlgn="base" latinLnBrk="0" hangingPunct="1">
              <a:lnSpc>
                <a:spcPct val="80000"/>
              </a:lnSpc>
              <a:spcBef>
                <a:spcPct val="20000"/>
              </a:spcBef>
              <a:spcAft>
                <a:spcPct val="0"/>
              </a:spcAft>
              <a:buClrTx/>
              <a:buSzTx/>
              <a:buFontTx/>
              <a:buChar char="•"/>
              <a:tabLst/>
              <a:defRPr/>
            </a:pPr>
            <a:r>
              <a:rPr kumimoji="0" lang="es-MX" altLang="es-MX" sz="2000" b="1" i="0" u="none" strike="noStrike" kern="0" cap="none" spc="0" normalizeH="0" baseline="0" noProof="0" dirty="0" smtClean="0">
                <a:ln>
                  <a:noFill/>
                </a:ln>
                <a:solidFill>
                  <a:srgbClr val="000000"/>
                </a:solidFill>
                <a:effectLst/>
                <a:uLnTx/>
                <a:uFillTx/>
                <a:latin typeface="Arial"/>
              </a:rPr>
              <a:t>Argumentación judicial:</a:t>
            </a:r>
            <a:r>
              <a:rPr kumimoji="0" lang="es-MX" altLang="es-MX" sz="2000" b="0" i="0" u="none" strike="noStrike" kern="0" cap="none" spc="0" normalizeH="0" baseline="0" noProof="0" dirty="0" smtClean="0">
                <a:ln>
                  <a:noFill/>
                </a:ln>
                <a:solidFill>
                  <a:srgbClr val="000000"/>
                </a:solidFill>
                <a:effectLst/>
                <a:uLnTx/>
                <a:uFillTx/>
                <a:latin typeface="Arial"/>
              </a:rPr>
              <a:t> Argumentos que aportan los jueces para sustentar su decisión. Este argumento se llama </a:t>
            </a:r>
            <a:r>
              <a:rPr kumimoji="0" lang="es-MX" altLang="es-MX" sz="2000" b="0" i="1" u="none" strike="noStrike" kern="0" cap="none" spc="0" normalizeH="0" baseline="0" noProof="0" dirty="0" smtClean="0">
                <a:ln>
                  <a:noFill/>
                </a:ln>
                <a:solidFill>
                  <a:srgbClr val="000000"/>
                </a:solidFill>
                <a:effectLst/>
                <a:uLnTx/>
                <a:uFillTx/>
                <a:latin typeface="Arial"/>
              </a:rPr>
              <a:t>ratio </a:t>
            </a:r>
            <a:r>
              <a:rPr kumimoji="0" lang="es-MX" altLang="es-MX" sz="2000" b="0" i="1" u="none" strike="noStrike" kern="0" cap="none" spc="0" normalizeH="0" baseline="0" noProof="0" dirty="0" err="1" smtClean="0">
                <a:ln>
                  <a:noFill/>
                </a:ln>
                <a:solidFill>
                  <a:srgbClr val="000000"/>
                </a:solidFill>
                <a:effectLst/>
                <a:uLnTx/>
                <a:uFillTx/>
                <a:latin typeface="Arial"/>
              </a:rPr>
              <a:t>decidendi</a:t>
            </a:r>
            <a:r>
              <a:rPr kumimoji="0" lang="es-MX" altLang="es-MX" sz="2000" b="0" i="0" u="none" strike="noStrike" kern="0" cap="none" spc="0" normalizeH="0" baseline="0" noProof="0" dirty="0" smtClean="0">
                <a:ln>
                  <a:noFill/>
                </a:ln>
                <a:solidFill>
                  <a:srgbClr val="000000"/>
                </a:solidFill>
                <a:effectLst/>
                <a:uLnTx/>
                <a:uFillTx/>
                <a:latin typeface="Arial"/>
              </a:rPr>
              <a:t>.</a:t>
            </a:r>
            <a:endParaRPr kumimoji="0" lang="es-ES" altLang="es-MX" sz="2000" b="0" i="0" u="none" strike="noStrike" kern="0" cap="none" spc="0" normalizeH="0" baseline="0" noProof="0" dirty="0" smtClean="0">
              <a:ln>
                <a:noFill/>
              </a:ln>
              <a:solidFill>
                <a:srgbClr val="000000"/>
              </a:solidFill>
              <a:effectLst/>
              <a:uLnTx/>
              <a:uFillTx/>
              <a:latin typeface="Arial"/>
            </a:endParaRPr>
          </a:p>
        </p:txBody>
      </p:sp>
      <p:sp>
        <p:nvSpPr>
          <p:cNvPr id="14" name="Text Box 5"/>
          <p:cNvSpPr txBox="1">
            <a:spLocks noChangeArrowheads="1"/>
          </p:cNvSpPr>
          <p:nvPr/>
        </p:nvSpPr>
        <p:spPr bwMode="auto">
          <a:xfrm rot="16200000">
            <a:off x="-1329406" y="3137544"/>
            <a:ext cx="3384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s-MX" altLang="es-MX" sz="1800" b="0" i="0" u="none" strike="noStrike" kern="0" cap="none" spc="0" normalizeH="0" baseline="0" noProof="0" dirty="0" smtClean="0">
                <a:ln>
                  <a:noFill/>
                </a:ln>
                <a:solidFill>
                  <a:srgbClr val="000000"/>
                </a:solidFill>
                <a:effectLst/>
                <a:uLnTx/>
                <a:uFillTx/>
                <a:latin typeface="Arial" charset="0"/>
              </a:rPr>
              <a:t>Primer momento</a:t>
            </a:r>
            <a:endParaRPr kumimoji="0" lang="es-ES" altLang="es-MX" sz="1800" b="0" i="0" u="none" strike="noStrike" kern="0" cap="none" spc="0" normalizeH="0" baseline="0" noProof="0" dirty="0" smtClean="0">
              <a:ln>
                <a:noFill/>
              </a:ln>
              <a:solidFill>
                <a:srgbClr val="000000"/>
              </a:solidFill>
              <a:effectLst/>
              <a:uLnTx/>
              <a:uFillTx/>
              <a:latin typeface="Arial" charset="0"/>
            </a:endParaRPr>
          </a:p>
        </p:txBody>
      </p:sp>
      <p:sp>
        <p:nvSpPr>
          <p:cNvPr id="15" name="AutoShape 7"/>
          <p:cNvSpPr>
            <a:spLocks noChangeArrowheads="1"/>
          </p:cNvSpPr>
          <p:nvPr/>
        </p:nvSpPr>
        <p:spPr bwMode="auto">
          <a:xfrm>
            <a:off x="502370" y="3105000"/>
            <a:ext cx="287337" cy="215900"/>
          </a:xfrm>
          <a:prstGeom prst="rightArrow">
            <a:avLst>
              <a:gd name="adj1" fmla="val 50000"/>
              <a:gd name="adj2" fmla="val 33272"/>
            </a:avLst>
          </a:prstGeom>
          <a:solidFill>
            <a:srgbClr val="FFFFFF"/>
          </a:solidFill>
          <a:ln w="9525">
            <a:solidFill>
              <a:srgbClr val="000000"/>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s-MX" altLang="es-MX" sz="1800" b="0" i="0" u="none" strike="noStrike" kern="0" cap="none" spc="0" normalizeH="0" baseline="0" noProof="0" smtClean="0">
              <a:ln>
                <a:noFill/>
              </a:ln>
              <a:solidFill>
                <a:srgbClr val="000000"/>
              </a:solidFill>
              <a:effectLst/>
              <a:uLnTx/>
              <a:uFillTx/>
              <a:latin typeface="Arial" charset="0"/>
            </a:endParaRPr>
          </a:p>
        </p:txBody>
      </p:sp>
      <p:sp>
        <p:nvSpPr>
          <p:cNvPr id="16" name="Text Box 6"/>
          <p:cNvSpPr txBox="1">
            <a:spLocks noChangeArrowheads="1"/>
          </p:cNvSpPr>
          <p:nvPr/>
        </p:nvSpPr>
        <p:spPr bwMode="auto">
          <a:xfrm rot="16200000">
            <a:off x="2847280" y="2993480"/>
            <a:ext cx="3240088"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s-MX" altLang="es-MX" sz="1800" b="0" i="0" u="none" strike="noStrike" kern="0" cap="none" spc="0" normalizeH="0" baseline="0" noProof="0" dirty="0" smtClean="0">
                <a:ln>
                  <a:noFill/>
                </a:ln>
                <a:solidFill>
                  <a:srgbClr val="000000"/>
                </a:solidFill>
                <a:effectLst/>
                <a:uLnTx/>
                <a:uFillTx/>
                <a:latin typeface="Arial" charset="0"/>
              </a:rPr>
              <a:t>Segundo momento</a:t>
            </a:r>
            <a:endParaRPr kumimoji="0" lang="es-ES" altLang="es-MX" sz="1800" b="0" i="0" u="none" strike="noStrike" kern="0" cap="none" spc="0" normalizeH="0" baseline="0" noProof="0" dirty="0" smtClean="0">
              <a:ln>
                <a:noFill/>
              </a:ln>
              <a:solidFill>
                <a:srgbClr val="000000"/>
              </a:solidFill>
              <a:effectLst/>
              <a:uLnTx/>
              <a:uFillTx/>
              <a:latin typeface="Arial" charset="0"/>
            </a:endParaRPr>
          </a:p>
        </p:txBody>
      </p:sp>
      <p:sp>
        <p:nvSpPr>
          <p:cNvPr id="17" name="AutoShape 8"/>
          <p:cNvSpPr>
            <a:spLocks noChangeArrowheads="1"/>
          </p:cNvSpPr>
          <p:nvPr/>
        </p:nvSpPr>
        <p:spPr bwMode="auto">
          <a:xfrm>
            <a:off x="4644703" y="2925068"/>
            <a:ext cx="287337" cy="215900"/>
          </a:xfrm>
          <a:prstGeom prst="rightArrow">
            <a:avLst>
              <a:gd name="adj1" fmla="val 50000"/>
              <a:gd name="adj2" fmla="val 33272"/>
            </a:avLst>
          </a:prstGeom>
          <a:solidFill>
            <a:srgbClr val="FFFFFF"/>
          </a:solidFill>
          <a:ln w="9525">
            <a:solidFill>
              <a:srgbClr val="000000"/>
            </a:solidFill>
            <a:miter lim="800000"/>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0" lang="es-MX" altLang="es-MX" sz="1800" b="0" i="0" u="none" strike="noStrike" kern="0" cap="none" spc="0" normalizeH="0" baseline="0" noProof="0" smtClean="0">
              <a:ln>
                <a:noFill/>
              </a:ln>
              <a:solidFill>
                <a:srgbClr val="000000"/>
              </a:solidFill>
              <a:effectLst/>
              <a:uLnTx/>
              <a:uFillTx/>
              <a:latin typeface="Arial" charset="0"/>
            </a:endParaRPr>
          </a:p>
        </p:txBody>
      </p:sp>
      <p:sp>
        <p:nvSpPr>
          <p:cNvPr id="19" name="Rectangle 2"/>
          <p:cNvSpPr txBox="1">
            <a:spLocks noChangeArrowheads="1"/>
          </p:cNvSpPr>
          <p:nvPr/>
        </p:nvSpPr>
        <p:spPr bwMode="auto">
          <a:xfrm>
            <a:off x="143768" y="5793060"/>
            <a:ext cx="8280400" cy="87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s-MX" altLang="es-MX" sz="3600" b="0" i="0" u="none" strike="noStrike" kern="0" cap="none" spc="0" normalizeH="0" baseline="0" noProof="0" dirty="0" smtClean="0">
                <a:ln>
                  <a:noFill/>
                </a:ln>
                <a:solidFill>
                  <a:srgbClr val="000000"/>
                </a:solidFill>
                <a:effectLst/>
                <a:uLnTx/>
                <a:uFillTx/>
                <a:latin typeface="Arial"/>
              </a:rPr>
              <a:t>Interpretación y argumentación</a:t>
            </a:r>
            <a:r>
              <a:rPr kumimoji="0" lang="es-MX" altLang="es-MX" sz="3600" b="0" i="0" u="none" strike="noStrike" kern="0" cap="none" spc="0" normalizeH="0" noProof="0" dirty="0" smtClean="0">
                <a:ln>
                  <a:noFill/>
                </a:ln>
                <a:solidFill>
                  <a:srgbClr val="000000"/>
                </a:solidFill>
                <a:effectLst/>
                <a:uLnTx/>
                <a:uFillTx/>
                <a:latin typeface="Arial"/>
              </a:rPr>
              <a:t> (diferencias)</a:t>
            </a:r>
            <a:endParaRPr kumimoji="0" lang="es-ES" altLang="es-MX" sz="3600" b="0" i="0" u="none" strike="noStrike" kern="0" cap="none" spc="0" normalizeH="0" baseline="0" noProof="0" dirty="0" smtClean="0">
              <a:ln>
                <a:noFill/>
              </a:ln>
              <a:solidFill>
                <a:srgbClr val="000000"/>
              </a:solidFill>
              <a:effectLst/>
              <a:uLnTx/>
              <a:uFillTx/>
              <a:latin typeface="Aria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219" name="Rectangle 5"/>
          <p:cNvSpPr>
            <a:spLocks noChangeArrowheads="1"/>
          </p:cNvSpPr>
          <p:nvPr/>
        </p:nvSpPr>
        <p:spPr bwMode="auto">
          <a:xfrm>
            <a:off x="4355977" y="332582"/>
            <a:ext cx="396043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algn="l" eaLnBrk="1" hangingPunct="1"/>
            <a:r>
              <a:rPr lang="es-ES" altLang="es-MX" sz="2400" dirty="0" smtClean="0">
                <a:solidFill>
                  <a:srgbClr val="2E5369"/>
                </a:solidFill>
              </a:rPr>
              <a:t>Epistemología para la argumentación jurídica</a:t>
            </a:r>
            <a:endParaRPr lang="es-ES" altLang="es-MX" sz="2400" dirty="0">
              <a:solidFill>
                <a:srgbClr val="2E5369"/>
              </a:solidFill>
            </a:endParaRPr>
          </a:p>
        </p:txBody>
      </p:sp>
      <p:pic>
        <p:nvPicPr>
          <p:cNvPr id="4098" name="Picture 2" descr="https://userscontent2.emaze.com/images/f3cd9ea9-164e-4390-bc85-0507d0e7e9e8/4c5e0592-d09b-414d-ac13-74d946c3a3df.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412776"/>
            <a:ext cx="2857500" cy="3362326"/>
          </a:xfrm>
          <a:prstGeom prst="rect">
            <a:avLst/>
          </a:prstGeom>
          <a:noFill/>
          <a:extLst>
            <a:ext uri="{909E8E84-426E-40DD-AFC4-6F175D3DCCD1}">
              <a14:hiddenFill xmlns:a14="http://schemas.microsoft.com/office/drawing/2010/main">
                <a:solidFill>
                  <a:srgbClr val="FFFFFF"/>
                </a:solidFill>
              </a14:hiddenFill>
            </a:ext>
          </a:extLst>
        </p:spPr>
      </p:pic>
      <p:cxnSp>
        <p:nvCxnSpPr>
          <p:cNvPr id="3" name="2 Conector recto"/>
          <p:cNvCxnSpPr/>
          <p:nvPr/>
        </p:nvCxnSpPr>
        <p:spPr>
          <a:xfrm flipV="1">
            <a:off x="3254574" y="1404020"/>
            <a:ext cx="2471092" cy="1177107"/>
          </a:xfrm>
          <a:prstGeom prst="line">
            <a:avLst/>
          </a:prstGeom>
        </p:spPr>
        <p:style>
          <a:lnRef idx="1">
            <a:schemeClr val="accent1"/>
          </a:lnRef>
          <a:fillRef idx="0">
            <a:schemeClr val="accent1"/>
          </a:fillRef>
          <a:effectRef idx="0">
            <a:schemeClr val="accent1"/>
          </a:effectRef>
          <a:fontRef idx="minor">
            <a:schemeClr val="tx1"/>
          </a:fontRef>
        </p:style>
      </p:cxnSp>
      <p:sp>
        <p:nvSpPr>
          <p:cNvPr id="21" name="20 Elipse"/>
          <p:cNvSpPr/>
          <p:nvPr/>
        </p:nvSpPr>
        <p:spPr>
          <a:xfrm>
            <a:off x="5364088" y="1340768"/>
            <a:ext cx="3240360" cy="21976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9" name="8 Conector recto"/>
          <p:cNvCxnSpPr>
            <a:stCxn id="4098" idx="3"/>
          </p:cNvCxnSpPr>
          <p:nvPr/>
        </p:nvCxnSpPr>
        <p:spPr>
          <a:xfrm>
            <a:off x="3253036" y="3093939"/>
            <a:ext cx="0" cy="119037"/>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flipH="1" flipV="1">
            <a:off x="3254574" y="2604369"/>
            <a:ext cx="2255068" cy="1080120"/>
          </a:xfrm>
          <a:prstGeom prst="line">
            <a:avLst/>
          </a:prstGeom>
        </p:spPr>
        <p:style>
          <a:lnRef idx="1">
            <a:schemeClr val="accent1"/>
          </a:lnRef>
          <a:fillRef idx="0">
            <a:schemeClr val="accent1"/>
          </a:fillRef>
          <a:effectRef idx="0">
            <a:schemeClr val="accent1"/>
          </a:effectRef>
          <a:fontRef idx="minor">
            <a:schemeClr val="tx1"/>
          </a:fontRef>
        </p:style>
      </p:cxnSp>
      <p:sp>
        <p:nvSpPr>
          <p:cNvPr id="20" name="19 CuadroTexto"/>
          <p:cNvSpPr txBox="1"/>
          <p:nvPr/>
        </p:nvSpPr>
        <p:spPr>
          <a:xfrm>
            <a:off x="5725667" y="1772816"/>
            <a:ext cx="2590750" cy="707886"/>
          </a:xfrm>
          <a:prstGeom prst="rect">
            <a:avLst/>
          </a:prstGeom>
          <a:noFill/>
        </p:spPr>
        <p:txBody>
          <a:bodyPr wrap="square" rtlCol="0">
            <a:spAutoFit/>
          </a:bodyPr>
          <a:lstStyle/>
          <a:p>
            <a:r>
              <a:rPr lang="es-MX" dirty="0" smtClean="0">
                <a:solidFill>
                  <a:schemeClr val="tx2">
                    <a:lumMod val="60000"/>
                    <a:lumOff val="40000"/>
                  </a:schemeClr>
                </a:solidFill>
              </a:rPr>
              <a:t>Objeto de observación</a:t>
            </a:r>
            <a:endParaRPr lang="es-MX" dirty="0">
              <a:solidFill>
                <a:schemeClr val="tx2">
                  <a:lumMod val="60000"/>
                  <a:lumOff val="40000"/>
                </a:schemeClr>
              </a:solidFill>
            </a:endParaRPr>
          </a:p>
        </p:txBody>
      </p:sp>
      <p:sp>
        <p:nvSpPr>
          <p:cNvPr id="23" name="22 CuadroTexto"/>
          <p:cNvSpPr txBox="1"/>
          <p:nvPr/>
        </p:nvSpPr>
        <p:spPr>
          <a:xfrm rot="1553390">
            <a:off x="3479184" y="2821734"/>
            <a:ext cx="1993701" cy="400110"/>
          </a:xfrm>
          <a:prstGeom prst="rect">
            <a:avLst/>
          </a:prstGeom>
          <a:noFill/>
        </p:spPr>
        <p:txBody>
          <a:bodyPr wrap="square" rtlCol="0">
            <a:spAutoFit/>
          </a:bodyPr>
          <a:lstStyle/>
          <a:p>
            <a:r>
              <a:rPr lang="es-MX" dirty="0" smtClean="0"/>
              <a:t>Percepción</a:t>
            </a:r>
            <a:endParaRPr lang="es-MX" dirty="0"/>
          </a:p>
        </p:txBody>
      </p:sp>
      <p:sp>
        <p:nvSpPr>
          <p:cNvPr id="25" name="24 CuadroTexto"/>
          <p:cNvSpPr txBox="1"/>
          <p:nvPr/>
        </p:nvSpPr>
        <p:spPr>
          <a:xfrm rot="20055910">
            <a:off x="3266301" y="1762540"/>
            <a:ext cx="1944217" cy="400110"/>
          </a:xfrm>
          <a:prstGeom prst="rect">
            <a:avLst/>
          </a:prstGeom>
          <a:noFill/>
        </p:spPr>
        <p:txBody>
          <a:bodyPr wrap="square" rtlCol="0">
            <a:spAutoFit/>
          </a:bodyPr>
          <a:lstStyle/>
          <a:p>
            <a:r>
              <a:rPr lang="es-MX" dirty="0" smtClean="0"/>
              <a:t>Contexto</a:t>
            </a:r>
            <a:endParaRPr lang="es-MX" dirty="0"/>
          </a:p>
        </p:txBody>
      </p:sp>
      <p:sp>
        <p:nvSpPr>
          <p:cNvPr id="26" name="25 Llamada de nube"/>
          <p:cNvSpPr/>
          <p:nvPr/>
        </p:nvSpPr>
        <p:spPr>
          <a:xfrm>
            <a:off x="1331640" y="188640"/>
            <a:ext cx="2616399" cy="108019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26 CuadroTexto"/>
          <p:cNvSpPr txBox="1"/>
          <p:nvPr/>
        </p:nvSpPr>
        <p:spPr>
          <a:xfrm>
            <a:off x="1619671" y="404664"/>
            <a:ext cx="1971254" cy="584775"/>
          </a:xfrm>
          <a:prstGeom prst="rect">
            <a:avLst/>
          </a:prstGeom>
          <a:noFill/>
        </p:spPr>
        <p:txBody>
          <a:bodyPr wrap="square" rtlCol="0">
            <a:spAutoFit/>
          </a:bodyPr>
          <a:lstStyle/>
          <a:p>
            <a:r>
              <a:rPr lang="es-MX" sz="1600" dirty="0" smtClean="0">
                <a:solidFill>
                  <a:schemeClr val="tx2">
                    <a:lumMod val="60000"/>
                    <a:lumOff val="40000"/>
                  </a:schemeClr>
                </a:solidFill>
              </a:rPr>
              <a:t>Acto hermenéutico</a:t>
            </a:r>
            <a:endParaRPr lang="es-MX" sz="1600" dirty="0">
              <a:solidFill>
                <a:schemeClr val="tx2">
                  <a:lumMod val="60000"/>
                  <a:lumOff val="40000"/>
                </a:schemeClr>
              </a:solidFill>
            </a:endParaRPr>
          </a:p>
        </p:txBody>
      </p:sp>
      <p:cxnSp>
        <p:nvCxnSpPr>
          <p:cNvPr id="31" name="30 Conector recto de flecha"/>
          <p:cNvCxnSpPr/>
          <p:nvPr/>
        </p:nvCxnSpPr>
        <p:spPr>
          <a:xfrm>
            <a:off x="2987824" y="3212976"/>
            <a:ext cx="2088232" cy="10801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222" name="9221 Llamada rectangular redondeada"/>
          <p:cNvSpPr/>
          <p:nvPr/>
        </p:nvSpPr>
        <p:spPr>
          <a:xfrm>
            <a:off x="5200963" y="4293096"/>
            <a:ext cx="1963325" cy="720080"/>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Argumento</a:t>
            </a:r>
            <a:endParaRPr lang="es-MX" dirty="0"/>
          </a:p>
        </p:txBody>
      </p:sp>
      <p:cxnSp>
        <p:nvCxnSpPr>
          <p:cNvPr id="9224" name="9223 Conector recto"/>
          <p:cNvCxnSpPr>
            <a:endCxn id="9226" idx="0"/>
          </p:cNvCxnSpPr>
          <p:nvPr/>
        </p:nvCxnSpPr>
        <p:spPr>
          <a:xfrm flipH="1">
            <a:off x="4297487" y="4941168"/>
            <a:ext cx="903477" cy="504056"/>
          </a:xfrm>
          <a:prstGeom prst="line">
            <a:avLst/>
          </a:prstGeom>
        </p:spPr>
        <p:style>
          <a:lnRef idx="1">
            <a:schemeClr val="accent2"/>
          </a:lnRef>
          <a:fillRef idx="0">
            <a:schemeClr val="accent2"/>
          </a:fillRef>
          <a:effectRef idx="0">
            <a:schemeClr val="accent2"/>
          </a:effectRef>
          <a:fontRef idx="minor">
            <a:schemeClr val="tx1"/>
          </a:fontRef>
        </p:style>
      </p:cxnSp>
      <p:sp>
        <p:nvSpPr>
          <p:cNvPr id="9226" name="9225 CuadroTexto"/>
          <p:cNvSpPr txBox="1"/>
          <p:nvPr/>
        </p:nvSpPr>
        <p:spPr>
          <a:xfrm>
            <a:off x="3590925" y="5445224"/>
            <a:ext cx="1413123" cy="400110"/>
          </a:xfrm>
          <a:prstGeom prst="rect">
            <a:avLst/>
          </a:prstGeom>
          <a:noFill/>
          <a:ln>
            <a:solidFill>
              <a:schemeClr val="accent2">
                <a:lumMod val="75000"/>
              </a:schemeClr>
            </a:solidFill>
          </a:ln>
        </p:spPr>
        <p:txBody>
          <a:bodyPr wrap="square" rtlCol="0">
            <a:spAutoFit/>
          </a:bodyPr>
          <a:lstStyle/>
          <a:p>
            <a:r>
              <a:rPr lang="es-MX" dirty="0" smtClean="0"/>
              <a:t>Escrito</a:t>
            </a:r>
            <a:endParaRPr lang="es-MX" dirty="0"/>
          </a:p>
        </p:txBody>
      </p:sp>
      <p:sp>
        <p:nvSpPr>
          <p:cNvPr id="46" name="45 CuadroTexto"/>
          <p:cNvSpPr txBox="1"/>
          <p:nvPr/>
        </p:nvSpPr>
        <p:spPr>
          <a:xfrm>
            <a:off x="7573999" y="4848762"/>
            <a:ext cx="1413123" cy="400110"/>
          </a:xfrm>
          <a:prstGeom prst="rect">
            <a:avLst/>
          </a:prstGeom>
          <a:noFill/>
          <a:ln>
            <a:solidFill>
              <a:schemeClr val="accent2">
                <a:lumMod val="75000"/>
              </a:schemeClr>
            </a:solidFill>
          </a:ln>
        </p:spPr>
        <p:txBody>
          <a:bodyPr wrap="square" rtlCol="0">
            <a:spAutoFit/>
          </a:bodyPr>
          <a:lstStyle/>
          <a:p>
            <a:r>
              <a:rPr lang="es-MX" dirty="0" smtClean="0"/>
              <a:t>Oral</a:t>
            </a:r>
            <a:endParaRPr lang="es-MX" dirty="0"/>
          </a:p>
        </p:txBody>
      </p:sp>
      <p:cxnSp>
        <p:nvCxnSpPr>
          <p:cNvPr id="9229" name="9228 Conector recto"/>
          <p:cNvCxnSpPr/>
          <p:nvPr/>
        </p:nvCxnSpPr>
        <p:spPr>
          <a:xfrm>
            <a:off x="7217419" y="4463963"/>
            <a:ext cx="617637" cy="378346"/>
          </a:xfrm>
          <a:prstGeom prst="line">
            <a:avLst/>
          </a:prstGeom>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9407848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2231273" y="59877"/>
            <a:ext cx="6589199" cy="635447"/>
          </a:xfrm>
        </p:spPr>
        <p:txBody>
          <a:bodyPr>
            <a:normAutofit/>
          </a:bodyPr>
          <a:lstStyle/>
          <a:p>
            <a:r>
              <a:rPr lang="es-MX" sz="2000" b="1" dirty="0" smtClean="0">
                <a:solidFill>
                  <a:schemeClr val="tx1"/>
                </a:solidFill>
                <a:latin typeface="Arial" panose="020B0604020202020204" pitchFamily="34" charset="0"/>
                <a:cs typeface="Arial" panose="020B0604020202020204" pitchFamily="34" charset="0"/>
              </a:rPr>
              <a:t>Presupuestos de la argumentación jurídica</a:t>
            </a:r>
            <a:endParaRPr lang="es-MX" sz="2000" b="1" dirty="0">
              <a:solidFill>
                <a:schemeClr val="tx1"/>
              </a:solidFill>
              <a:latin typeface="Arial" panose="020B0604020202020204" pitchFamily="34" charset="0"/>
              <a:cs typeface="Arial" panose="020B0604020202020204" pitchFamily="34" charset="0"/>
            </a:endParaRPr>
          </a:p>
        </p:txBody>
      </p:sp>
      <p:sp>
        <p:nvSpPr>
          <p:cNvPr id="7" name="6 CuadroTexto"/>
          <p:cNvSpPr txBox="1"/>
          <p:nvPr/>
        </p:nvSpPr>
        <p:spPr>
          <a:xfrm>
            <a:off x="35496" y="836712"/>
            <a:ext cx="8784976" cy="4247317"/>
          </a:xfrm>
          <a:prstGeom prst="rect">
            <a:avLst/>
          </a:prstGeom>
          <a:noFill/>
        </p:spPr>
        <p:txBody>
          <a:bodyPr wrap="square" rtlCol="0">
            <a:spAutoFit/>
          </a:bodyPr>
          <a:lstStyle/>
          <a:p>
            <a:pPr marL="342900" indent="-342900" algn="just">
              <a:buFont typeface="Arial" panose="020B0604020202020204" pitchFamily="34" charset="0"/>
              <a:buChar char="•"/>
            </a:pPr>
            <a:r>
              <a:rPr lang="es-MX" sz="1800" dirty="0" smtClean="0"/>
              <a:t>Juicio: </a:t>
            </a:r>
            <a:r>
              <a:rPr lang="es-MX" sz="1800" b="0" dirty="0">
                <a:solidFill>
                  <a:srgbClr val="222222"/>
                </a:solidFill>
                <a:latin typeface="arial"/>
              </a:rPr>
              <a:t>Facultad del </a:t>
            </a:r>
            <a:r>
              <a:rPr lang="es-MX" sz="1800" b="0" dirty="0">
                <a:solidFill>
                  <a:srgbClr val="00B050"/>
                </a:solidFill>
                <a:latin typeface="arial"/>
              </a:rPr>
              <a:t>entendimiento</a:t>
            </a:r>
            <a:r>
              <a:rPr lang="es-MX" sz="1800" b="0" dirty="0">
                <a:solidFill>
                  <a:srgbClr val="222222"/>
                </a:solidFill>
                <a:latin typeface="arial"/>
              </a:rPr>
              <a:t>, por cuya virtud el </a:t>
            </a:r>
            <a:r>
              <a:rPr lang="es-MX" sz="1800" b="0" dirty="0" smtClean="0">
                <a:solidFill>
                  <a:srgbClr val="222222"/>
                </a:solidFill>
                <a:latin typeface="arial"/>
              </a:rPr>
              <a:t>ser humano puede </a:t>
            </a:r>
            <a:r>
              <a:rPr lang="es-MX" sz="1800" b="0" dirty="0">
                <a:solidFill>
                  <a:srgbClr val="222222"/>
                </a:solidFill>
                <a:latin typeface="arial"/>
              </a:rPr>
              <a:t>distinguir </a:t>
            </a:r>
            <a:r>
              <a:rPr lang="es-MX" sz="1800" b="0" dirty="0" smtClean="0">
                <a:solidFill>
                  <a:srgbClr val="222222"/>
                </a:solidFill>
                <a:latin typeface="arial"/>
              </a:rPr>
              <a:t>lo </a:t>
            </a:r>
            <a:r>
              <a:rPr lang="es-MX" sz="1800" b="0" dirty="0">
                <a:solidFill>
                  <a:srgbClr val="222222"/>
                </a:solidFill>
                <a:latin typeface="arial"/>
              </a:rPr>
              <a:t>verdadero de lo </a:t>
            </a:r>
            <a:r>
              <a:rPr lang="es-MX" sz="1800" b="0" dirty="0" smtClean="0">
                <a:solidFill>
                  <a:srgbClr val="222222"/>
                </a:solidFill>
                <a:latin typeface="arial"/>
              </a:rPr>
              <a:t>falso, lo justo de lo injusto. Opinión </a:t>
            </a:r>
            <a:r>
              <a:rPr lang="es-MX" sz="1800" b="0" dirty="0">
                <a:solidFill>
                  <a:srgbClr val="222222"/>
                </a:solidFill>
                <a:latin typeface="arial"/>
              </a:rPr>
              <a:t>razonada que alguien se forma sobre una persona o una cosa</a:t>
            </a:r>
            <a:r>
              <a:rPr lang="es-MX" sz="1800" b="0" dirty="0" smtClean="0">
                <a:solidFill>
                  <a:srgbClr val="222222"/>
                </a:solidFill>
                <a:latin typeface="arial"/>
              </a:rPr>
              <a:t>.</a:t>
            </a:r>
            <a:endParaRPr lang="es-MX" sz="1800" b="0" dirty="0">
              <a:solidFill>
                <a:srgbClr val="222222"/>
              </a:solidFill>
              <a:latin typeface="arial"/>
            </a:endParaRPr>
          </a:p>
          <a:p>
            <a:pPr marL="342900" indent="-342900" algn="just">
              <a:buFont typeface="Arial" panose="020B0604020202020204" pitchFamily="34" charset="0"/>
              <a:buChar char="•"/>
            </a:pPr>
            <a:r>
              <a:rPr lang="es-MX" sz="1800" dirty="0" smtClean="0"/>
              <a:t>Discurso: </a:t>
            </a:r>
            <a:r>
              <a:rPr lang="es-MX" sz="1800" b="0" dirty="0">
                <a:solidFill>
                  <a:srgbClr val="222222"/>
                </a:solidFill>
                <a:latin typeface="arial"/>
              </a:rPr>
              <a:t>Enunciado o conjunto de </a:t>
            </a:r>
            <a:r>
              <a:rPr lang="es-MX" sz="1800" b="0" dirty="0">
                <a:solidFill>
                  <a:srgbClr val="00B050"/>
                </a:solidFill>
                <a:latin typeface="arial"/>
              </a:rPr>
              <a:t>enunciados </a:t>
            </a:r>
            <a:r>
              <a:rPr lang="es-MX" sz="1800" b="0" dirty="0">
                <a:solidFill>
                  <a:srgbClr val="222222"/>
                </a:solidFill>
                <a:latin typeface="arial"/>
              </a:rPr>
              <a:t>con que se expresa, de forma escrita u oral, un pensamiento, razonamiento, sentimiento o </a:t>
            </a:r>
            <a:r>
              <a:rPr lang="es-MX" sz="1800" b="0" dirty="0" smtClean="0">
                <a:solidFill>
                  <a:srgbClr val="222222"/>
                </a:solidFill>
                <a:latin typeface="arial"/>
              </a:rPr>
              <a:t>deseo.</a:t>
            </a:r>
            <a:endParaRPr lang="es-MX" sz="1800" dirty="0" smtClean="0"/>
          </a:p>
          <a:p>
            <a:pPr marL="342900" indent="-342900" algn="just">
              <a:buFont typeface="Arial" panose="020B0604020202020204" pitchFamily="34" charset="0"/>
              <a:buChar char="•"/>
            </a:pPr>
            <a:r>
              <a:rPr lang="es-MX" sz="1800" dirty="0" smtClean="0"/>
              <a:t>Dialéctica</a:t>
            </a:r>
            <a:r>
              <a:rPr lang="es-MX" sz="1800" dirty="0"/>
              <a:t>: </a:t>
            </a:r>
            <a:r>
              <a:rPr lang="es-MX" sz="1800" b="0" dirty="0"/>
              <a:t>Teoría y técnica retórica de </a:t>
            </a:r>
            <a:r>
              <a:rPr lang="es-MX" sz="1800" b="0" dirty="0">
                <a:solidFill>
                  <a:srgbClr val="00B050"/>
                </a:solidFill>
              </a:rPr>
              <a:t>dialogar y discutir </a:t>
            </a:r>
            <a:r>
              <a:rPr lang="es-MX" sz="1800" b="0" dirty="0"/>
              <a:t>para descubrir la verdad mediante la exposición y confrontación de razonamientos y argumentaciones contrarios entre sí</a:t>
            </a:r>
            <a:r>
              <a:rPr lang="es-MX" sz="1800" b="0" dirty="0" smtClean="0"/>
              <a:t>.</a:t>
            </a:r>
            <a:endParaRPr lang="es-MX" sz="1800" dirty="0"/>
          </a:p>
          <a:p>
            <a:pPr marL="342900" indent="-342900" algn="just">
              <a:buFont typeface="Arial" panose="020B0604020202020204" pitchFamily="34" charset="0"/>
              <a:buChar char="•"/>
            </a:pPr>
            <a:r>
              <a:rPr lang="es-MX" sz="1800" b="0" dirty="0"/>
              <a:t>Conjunto de razonamientos y argumentaciones de un discurso o una </a:t>
            </a:r>
            <a:r>
              <a:rPr lang="es-MX" sz="1800" b="0" dirty="0">
                <a:solidFill>
                  <a:srgbClr val="00B050"/>
                </a:solidFill>
              </a:rPr>
              <a:t>discusión </a:t>
            </a:r>
            <a:r>
              <a:rPr lang="es-MX" sz="1800" b="0" dirty="0"/>
              <a:t>y modo de ordenarlos</a:t>
            </a:r>
            <a:r>
              <a:rPr lang="es-MX" sz="1800" b="0" dirty="0" smtClean="0"/>
              <a:t>.</a:t>
            </a:r>
          </a:p>
          <a:p>
            <a:pPr marL="342900" indent="-342900" algn="just">
              <a:buFont typeface="Arial" panose="020B0604020202020204" pitchFamily="34" charset="0"/>
              <a:buChar char="•"/>
            </a:pPr>
            <a:r>
              <a:rPr lang="es-MX" sz="1800" dirty="0" smtClean="0"/>
              <a:t>Polémica: </a:t>
            </a:r>
            <a:r>
              <a:rPr lang="es-MX" sz="1800" b="0" dirty="0" smtClean="0">
                <a:solidFill>
                  <a:srgbClr val="222222"/>
                </a:solidFill>
                <a:latin typeface="arial"/>
              </a:rPr>
              <a:t>Discusión entre dos o más personas que defienden </a:t>
            </a:r>
            <a:r>
              <a:rPr lang="es-MX" sz="1800" b="0" dirty="0" smtClean="0">
                <a:solidFill>
                  <a:srgbClr val="00B050"/>
                </a:solidFill>
                <a:latin typeface="arial"/>
              </a:rPr>
              <a:t>opiniones </a:t>
            </a:r>
            <a:r>
              <a:rPr lang="es-MX" sz="1800" b="0" dirty="0" smtClean="0">
                <a:solidFill>
                  <a:srgbClr val="222222"/>
                </a:solidFill>
                <a:latin typeface="arial"/>
              </a:rPr>
              <a:t>contrarias, generalmente por escrito y de forma alternativa y reiterada</a:t>
            </a:r>
          </a:p>
          <a:p>
            <a:pPr marL="342900" indent="-342900" algn="just">
              <a:buFont typeface="Arial" panose="020B0604020202020204" pitchFamily="34" charset="0"/>
              <a:buChar char="•"/>
            </a:pPr>
            <a:r>
              <a:rPr lang="es-MX" sz="1800" dirty="0" smtClean="0"/>
              <a:t>Problema: </a:t>
            </a:r>
            <a:r>
              <a:rPr lang="es-MX" sz="1800" b="0" dirty="0" smtClean="0">
                <a:solidFill>
                  <a:srgbClr val="00B050"/>
                </a:solidFill>
                <a:latin typeface="arial"/>
              </a:rPr>
              <a:t>Cuestión discutible</a:t>
            </a:r>
            <a:r>
              <a:rPr lang="es-MX" sz="1800" b="0" dirty="0" smtClean="0">
                <a:solidFill>
                  <a:srgbClr val="222222"/>
                </a:solidFill>
                <a:latin typeface="arial"/>
              </a:rPr>
              <a:t> que hay que resolver o a la que se busca una explicación</a:t>
            </a:r>
            <a:endParaRPr lang="es-MX" sz="1800" dirty="0" smtClean="0"/>
          </a:p>
          <a:p>
            <a:pPr marL="342900" indent="-342900" algn="just">
              <a:buFont typeface="Arial" panose="020B0604020202020204" pitchFamily="34" charset="0"/>
              <a:buChar char="•"/>
            </a:pPr>
            <a:r>
              <a:rPr lang="es-MX" sz="1800" dirty="0" smtClean="0"/>
              <a:t>Retórica: </a:t>
            </a:r>
            <a:r>
              <a:rPr lang="es-MX" sz="1800" b="0" dirty="0" smtClean="0">
                <a:solidFill>
                  <a:srgbClr val="222222"/>
                </a:solidFill>
                <a:latin typeface="arial"/>
              </a:rPr>
              <a:t>Disciplina que estudia la forma y las propiedades de un </a:t>
            </a:r>
            <a:r>
              <a:rPr lang="es-MX" sz="1800" b="0" dirty="0" smtClean="0">
                <a:solidFill>
                  <a:srgbClr val="00B050"/>
                </a:solidFill>
                <a:latin typeface="arial"/>
              </a:rPr>
              <a:t>discurso</a:t>
            </a:r>
            <a:r>
              <a:rPr lang="es-MX" sz="1800" b="0" dirty="0" smtClean="0">
                <a:solidFill>
                  <a:srgbClr val="222222"/>
                </a:solidFill>
                <a:latin typeface="arial"/>
              </a:rPr>
              <a:t>.</a:t>
            </a:r>
            <a:endParaRPr lang="es-MX" sz="1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CuadroTexto"/>
          <p:cNvSpPr txBox="1"/>
          <p:nvPr/>
        </p:nvSpPr>
        <p:spPr>
          <a:xfrm>
            <a:off x="1907704" y="292756"/>
            <a:ext cx="5012911" cy="400110"/>
          </a:xfrm>
          <a:prstGeom prst="rect">
            <a:avLst/>
          </a:prstGeom>
          <a:noFill/>
        </p:spPr>
        <p:txBody>
          <a:bodyPr wrap="none" rtlCol="0">
            <a:spAutoFit/>
          </a:bodyPr>
          <a:lstStyle/>
          <a:p>
            <a:r>
              <a:rPr lang="es-MX" dirty="0" smtClean="0"/>
              <a:t>Necesidad de la argumentación jurídica</a:t>
            </a:r>
            <a:endParaRPr lang="es-MX" dirty="0"/>
          </a:p>
        </p:txBody>
      </p:sp>
      <p:sp>
        <p:nvSpPr>
          <p:cNvPr id="13" name="AutoShape 35"/>
          <p:cNvSpPr>
            <a:spLocks noChangeArrowheads="1"/>
          </p:cNvSpPr>
          <p:nvPr/>
        </p:nvSpPr>
        <p:spPr bwMode="auto">
          <a:xfrm>
            <a:off x="2060577" y="2204864"/>
            <a:ext cx="5040313" cy="2247424"/>
          </a:xfrm>
          <a:prstGeom prst="roundRect">
            <a:avLst>
              <a:gd name="adj" fmla="val 16667"/>
            </a:avLst>
          </a:prstGeom>
          <a:noFill/>
          <a:ln w="22225" algn="ctr">
            <a:solidFill>
              <a:srgbClr val="00B050"/>
            </a:solidFill>
            <a:round/>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marL="285750" indent="-285750" algn="just" eaLnBrk="1" hangingPunct="1">
              <a:buFont typeface="Arial" panose="020B0604020202020204" pitchFamily="34" charset="0"/>
              <a:buChar char="•"/>
            </a:pPr>
            <a:r>
              <a:rPr lang="es-MX" altLang="es-MX" sz="1800" b="0" dirty="0" smtClean="0"/>
              <a:t>La Constitución como parámetro de la actividad pública </a:t>
            </a:r>
          </a:p>
          <a:p>
            <a:pPr marL="285750" indent="-285750" algn="just" eaLnBrk="1" hangingPunct="1">
              <a:buFont typeface="Arial" panose="020B0604020202020204" pitchFamily="34" charset="0"/>
              <a:buChar char="•"/>
            </a:pPr>
            <a:r>
              <a:rPr lang="es-MX" altLang="es-MX" sz="1800" b="0" dirty="0" smtClean="0"/>
              <a:t>Sistema democrático como forma de gobierno que busca alcanzar consensos constitutivos de la vida pública</a:t>
            </a:r>
          </a:p>
          <a:p>
            <a:pPr marL="285750" indent="-285750" algn="just" eaLnBrk="1" hangingPunct="1">
              <a:buFont typeface="Arial" panose="020B0604020202020204" pitchFamily="34" charset="0"/>
              <a:buChar char="•"/>
            </a:pPr>
            <a:r>
              <a:rPr lang="es-MX" altLang="es-MX" sz="1800" b="0" dirty="0" smtClean="0"/>
              <a:t>El derecho como ejercicio democrático que requiere justificarse </a:t>
            </a:r>
            <a:endParaRPr lang="es-MX" altLang="es-MX" sz="1800" b="0" dirty="0"/>
          </a:p>
        </p:txBody>
      </p:sp>
      <p:sp>
        <p:nvSpPr>
          <p:cNvPr id="14" name="AutoShape 34"/>
          <p:cNvSpPr>
            <a:spLocks noChangeArrowheads="1"/>
          </p:cNvSpPr>
          <p:nvPr/>
        </p:nvSpPr>
        <p:spPr bwMode="auto">
          <a:xfrm>
            <a:off x="2855913" y="980728"/>
            <a:ext cx="3363912" cy="783193"/>
          </a:xfrm>
          <a:prstGeom prst="roundRect">
            <a:avLst>
              <a:gd name="adj" fmla="val 16667"/>
            </a:avLst>
          </a:prstGeom>
          <a:solidFill>
            <a:schemeClr val="bg1">
              <a:alpha val="63136"/>
            </a:schemeClr>
          </a:solidFill>
          <a:ln w="22225" algn="ctr">
            <a:solidFill>
              <a:srgbClr val="00B050"/>
            </a:solidFill>
            <a:round/>
            <a:headEnd/>
            <a:tailEnd/>
          </a:ln>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r>
              <a:rPr lang="es-MX" altLang="es-MX" dirty="0" smtClean="0"/>
              <a:t>Estado constitucional democrático de Derecho</a:t>
            </a:r>
            <a:endParaRPr lang="es-MX" altLang="es-MX" dirty="0"/>
          </a:p>
        </p:txBody>
      </p:sp>
      <p:sp>
        <p:nvSpPr>
          <p:cNvPr id="16" name="AutoShape 35"/>
          <p:cNvSpPr>
            <a:spLocks noChangeArrowheads="1"/>
          </p:cNvSpPr>
          <p:nvPr/>
        </p:nvSpPr>
        <p:spPr bwMode="auto">
          <a:xfrm>
            <a:off x="1258888" y="5197321"/>
            <a:ext cx="6564312" cy="1021556"/>
          </a:xfrm>
          <a:prstGeom prst="roundRect">
            <a:avLst>
              <a:gd name="adj" fmla="val 16667"/>
            </a:avLst>
          </a:prstGeom>
          <a:solidFill>
            <a:srgbClr val="C0C0C0"/>
          </a:solidFill>
          <a:ln w="22225" algn="ctr">
            <a:solidFill>
              <a:srgbClr val="00B050"/>
            </a:solidFill>
            <a:round/>
            <a:headEnd/>
            <a:tailEnd/>
          </a:ln>
        </p:spPr>
        <p:txBody>
          <a:bodyPr>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algn="just" eaLnBrk="1" hangingPunct="1"/>
            <a:r>
              <a:rPr lang="es-MX" altLang="es-MX" sz="1800" b="0" dirty="0" smtClean="0"/>
              <a:t>La argumentación jurídica se convierte en un mecanismo indispensable para el fortalecimiento del ECDD porque legitima el ejercicio público y permite el acceso a la justicia.</a:t>
            </a:r>
            <a:endParaRPr lang="es-MX" altLang="es-MX" sz="1800" b="0" dirty="0"/>
          </a:p>
        </p:txBody>
      </p:sp>
      <p:sp>
        <p:nvSpPr>
          <p:cNvPr id="17" name="Line 9"/>
          <p:cNvSpPr>
            <a:spLocks noChangeShapeType="1"/>
          </p:cNvSpPr>
          <p:nvPr/>
        </p:nvSpPr>
        <p:spPr bwMode="auto">
          <a:xfrm rot="10800000">
            <a:off x="4572000" y="1772816"/>
            <a:ext cx="0" cy="433387"/>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lIns="90000" tIns="46800" rIns="90000" bIns="46800" anchor="ctr"/>
          <a:lstStyle/>
          <a:p>
            <a:endParaRPr lang="es-MX"/>
          </a:p>
        </p:txBody>
      </p:sp>
      <p:cxnSp>
        <p:nvCxnSpPr>
          <p:cNvPr id="18" name="17 Conector recto"/>
          <p:cNvCxnSpPr/>
          <p:nvPr/>
        </p:nvCxnSpPr>
        <p:spPr>
          <a:xfrm>
            <a:off x="4581525" y="4458841"/>
            <a:ext cx="794" cy="698351"/>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219" name="Rectangle 5"/>
          <p:cNvSpPr>
            <a:spLocks noChangeArrowheads="1"/>
          </p:cNvSpPr>
          <p:nvPr/>
        </p:nvSpPr>
        <p:spPr bwMode="auto">
          <a:xfrm>
            <a:off x="3635897" y="341313"/>
            <a:ext cx="540015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algn="l" eaLnBrk="1" hangingPunct="1"/>
            <a:r>
              <a:rPr lang="es-MX" altLang="es-MX" sz="2400" dirty="0" smtClean="0">
                <a:solidFill>
                  <a:schemeClr val="tx2"/>
                </a:solidFill>
              </a:rPr>
              <a:t>Vocación dialógica de la argumentación jurídica</a:t>
            </a:r>
            <a:endParaRPr lang="es-ES" altLang="es-MX" sz="2400" dirty="0">
              <a:solidFill>
                <a:schemeClr val="tx2"/>
              </a:solidFill>
            </a:endParaRPr>
          </a:p>
        </p:txBody>
      </p:sp>
      <p:sp>
        <p:nvSpPr>
          <p:cNvPr id="2" name="1 CuadroTexto"/>
          <p:cNvSpPr txBox="1"/>
          <p:nvPr/>
        </p:nvSpPr>
        <p:spPr>
          <a:xfrm>
            <a:off x="539552" y="1412776"/>
            <a:ext cx="7992888" cy="4401205"/>
          </a:xfrm>
          <a:prstGeom prst="rect">
            <a:avLst/>
          </a:prstGeom>
          <a:noFill/>
        </p:spPr>
        <p:txBody>
          <a:bodyPr wrap="square" rtlCol="0">
            <a:spAutoFit/>
          </a:bodyPr>
          <a:lstStyle/>
          <a:p>
            <a:pPr marL="342900" indent="-342900" algn="just">
              <a:buFont typeface="Arial" panose="020B0604020202020204" pitchFamily="34" charset="0"/>
              <a:buChar char="•"/>
            </a:pPr>
            <a:r>
              <a:rPr lang="es-MX" b="0" u="sng" dirty="0" smtClean="0"/>
              <a:t>Evitar la falacia racionalista: </a:t>
            </a:r>
            <a:r>
              <a:rPr lang="es-MX" b="0" dirty="0" smtClean="0"/>
              <a:t>basada en supuestos argumentos lógico-formales pero desatendiendo las dimensiones material, pragmática y realista</a:t>
            </a:r>
            <a:endParaRPr lang="es-MX" b="0" u="sng" dirty="0" smtClean="0"/>
          </a:p>
          <a:p>
            <a:pPr marL="342900" indent="-342900" algn="just">
              <a:buFont typeface="Arial" panose="020B0604020202020204" pitchFamily="34" charset="0"/>
              <a:buChar char="•"/>
            </a:pPr>
            <a:r>
              <a:rPr lang="es-MX" b="0" u="sng" dirty="0" smtClean="0"/>
              <a:t>Evitar la falacia de autoridad</a:t>
            </a:r>
            <a:r>
              <a:rPr lang="es-MX" b="0" dirty="0" smtClean="0"/>
              <a:t>: basada en supuestos argumentos que tienen peso por la fuente y no por el contenido (aquí se incluyen las falacias legalista y formalista)</a:t>
            </a:r>
          </a:p>
          <a:p>
            <a:pPr marL="342900" indent="-342900" algn="just">
              <a:buFont typeface="Arial" panose="020B0604020202020204" pitchFamily="34" charset="0"/>
              <a:buChar char="•"/>
            </a:pPr>
            <a:r>
              <a:rPr lang="es-MX" b="0" u="sng" dirty="0" smtClean="0"/>
              <a:t>Evitar la falacia </a:t>
            </a:r>
            <a:r>
              <a:rPr lang="es-MX" b="0" i="1" u="sng" dirty="0" smtClean="0"/>
              <a:t>ad </a:t>
            </a:r>
            <a:r>
              <a:rPr lang="es-MX" b="0" i="1" u="sng" dirty="0" err="1" smtClean="0"/>
              <a:t>personam</a:t>
            </a:r>
            <a:r>
              <a:rPr lang="es-MX" b="0" i="1" dirty="0" smtClean="0"/>
              <a:t>: </a:t>
            </a:r>
            <a:r>
              <a:rPr lang="es-MX" b="0" dirty="0" smtClean="0"/>
              <a:t>aquella que descalifica al interlocutor por su condición o características personales y no por sus argumentos </a:t>
            </a:r>
            <a:endParaRPr lang="es-MX" b="0" i="1" dirty="0" smtClean="0"/>
          </a:p>
          <a:p>
            <a:pPr marL="342900" indent="-342900" algn="just">
              <a:buFont typeface="Arial" panose="020B0604020202020204" pitchFamily="34" charset="0"/>
              <a:buChar char="•"/>
            </a:pPr>
            <a:r>
              <a:rPr lang="es-MX" b="0" u="sng" dirty="0" smtClean="0"/>
              <a:t>Apertura hermenéutica: </a:t>
            </a:r>
            <a:r>
              <a:rPr lang="es-MX" b="0" dirty="0" smtClean="0"/>
              <a:t> postura dispuesta al diálogo y la conciliación que evita cualquier dogmatismo</a:t>
            </a:r>
          </a:p>
          <a:p>
            <a:pPr marL="342900" indent="-342900" algn="just">
              <a:buFont typeface="Arial" panose="020B0604020202020204" pitchFamily="34" charset="0"/>
              <a:buChar char="•"/>
            </a:pPr>
            <a:r>
              <a:rPr lang="es-MX" b="0" u="sng" dirty="0" smtClean="0"/>
              <a:t>Actitud ética: </a:t>
            </a:r>
            <a:r>
              <a:rPr lang="es-MX" b="0" dirty="0"/>
              <a:t> </a:t>
            </a:r>
            <a:r>
              <a:rPr lang="es-MX" b="0" dirty="0" smtClean="0"/>
              <a:t>buscar el bien común a través de un ejercicio empático y humanista </a:t>
            </a:r>
            <a:endParaRPr lang="es-MX" b="0" u="sng" dirty="0" smtClean="0"/>
          </a:p>
          <a:p>
            <a:pPr marL="342900" indent="-342900" algn="just">
              <a:buFont typeface="Arial" panose="020B0604020202020204" pitchFamily="34" charset="0"/>
              <a:buChar char="•"/>
            </a:pPr>
            <a:endParaRPr lang="es-MX" b="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9219" name="Rectangle 5"/>
          <p:cNvSpPr>
            <a:spLocks noChangeArrowheads="1"/>
          </p:cNvSpPr>
          <p:nvPr/>
        </p:nvSpPr>
        <p:spPr bwMode="auto">
          <a:xfrm>
            <a:off x="2357668" y="404664"/>
            <a:ext cx="6696300" cy="461665"/>
          </a:xfrm>
          <a:prstGeom prst="rect">
            <a:avLst/>
          </a:prstGeom>
          <a:solidFill>
            <a:schemeClr val="bg1">
              <a:lumMod val="85000"/>
            </a:schemeClr>
          </a:solidFill>
          <a:ln>
            <a:noFill/>
          </a:ln>
          <a:extLst/>
        </p:spPr>
        <p:txBody>
          <a:bodyPr wrap="square">
            <a:spAutoFit/>
          </a:bodyPr>
          <a:lstStyle>
            <a:lvl1pPr eaLnBrk="0" hangingPunct="0">
              <a:defRPr sz="2000" b="1">
                <a:solidFill>
                  <a:schemeClr val="tx1"/>
                </a:solidFill>
                <a:latin typeface="Arial" panose="020B0604020202020204" pitchFamily="34" charset="0"/>
              </a:defRPr>
            </a:lvl1pPr>
            <a:lvl2pPr marL="742950" indent="-285750" eaLnBrk="0" hangingPunct="0">
              <a:defRPr sz="2000" b="1">
                <a:solidFill>
                  <a:schemeClr val="tx1"/>
                </a:solidFill>
                <a:latin typeface="Arial" panose="020B0604020202020204" pitchFamily="34" charset="0"/>
              </a:defRPr>
            </a:lvl2pPr>
            <a:lvl3pPr marL="1143000" indent="-228600" eaLnBrk="0" hangingPunct="0">
              <a:defRPr sz="2000" b="1">
                <a:solidFill>
                  <a:schemeClr val="tx1"/>
                </a:solidFill>
                <a:latin typeface="Arial" panose="020B0604020202020204" pitchFamily="34" charset="0"/>
              </a:defRPr>
            </a:lvl3pPr>
            <a:lvl4pPr marL="1600200" indent="-228600" eaLnBrk="0" hangingPunct="0">
              <a:defRPr sz="2000" b="1">
                <a:solidFill>
                  <a:schemeClr val="tx1"/>
                </a:solidFill>
                <a:latin typeface="Arial" panose="020B0604020202020204" pitchFamily="34" charset="0"/>
              </a:defRPr>
            </a:lvl4pPr>
            <a:lvl5pPr marL="2057400" indent="-228600" eaLnBrk="0" hangingPunct="0">
              <a:defRPr sz="2000" b="1">
                <a:solidFill>
                  <a:schemeClr val="tx1"/>
                </a:solidFill>
                <a:latin typeface="Arial" panose="020B0604020202020204" pitchFamily="34" charset="0"/>
              </a:defRPr>
            </a:lvl5pPr>
            <a:lvl6pPr marL="2514600" indent="-228600" algn="ctr" eaLnBrk="0" fontAlgn="base" hangingPunct="0">
              <a:spcBef>
                <a:spcPct val="0"/>
              </a:spcBef>
              <a:spcAft>
                <a:spcPct val="0"/>
              </a:spcAft>
              <a:defRPr sz="2000" b="1">
                <a:solidFill>
                  <a:schemeClr val="tx1"/>
                </a:solidFill>
                <a:latin typeface="Arial" panose="020B0604020202020204" pitchFamily="34" charset="0"/>
              </a:defRPr>
            </a:lvl6pPr>
            <a:lvl7pPr marL="2971800" indent="-228600" algn="ctr" eaLnBrk="0" fontAlgn="base" hangingPunct="0">
              <a:spcBef>
                <a:spcPct val="0"/>
              </a:spcBef>
              <a:spcAft>
                <a:spcPct val="0"/>
              </a:spcAft>
              <a:defRPr sz="2000" b="1">
                <a:solidFill>
                  <a:schemeClr val="tx1"/>
                </a:solidFill>
                <a:latin typeface="Arial" panose="020B0604020202020204" pitchFamily="34" charset="0"/>
              </a:defRPr>
            </a:lvl7pPr>
            <a:lvl8pPr marL="3429000" indent="-228600" algn="ctr" eaLnBrk="0" fontAlgn="base" hangingPunct="0">
              <a:spcBef>
                <a:spcPct val="0"/>
              </a:spcBef>
              <a:spcAft>
                <a:spcPct val="0"/>
              </a:spcAft>
              <a:defRPr sz="2000" b="1">
                <a:solidFill>
                  <a:schemeClr val="tx1"/>
                </a:solidFill>
                <a:latin typeface="Arial" panose="020B0604020202020204" pitchFamily="34" charset="0"/>
              </a:defRPr>
            </a:lvl8pPr>
            <a:lvl9pPr marL="3886200" indent="-228600" algn="ctr" eaLnBrk="0" fontAlgn="base" hangingPunct="0">
              <a:spcBef>
                <a:spcPct val="0"/>
              </a:spcBef>
              <a:spcAft>
                <a:spcPct val="0"/>
              </a:spcAft>
              <a:defRPr sz="2000" b="1">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s-ES" altLang="es-MX" sz="2400" b="1" i="0" u="none" strike="noStrike" kern="1200" cap="none" spc="0" normalizeH="0" baseline="0" noProof="0" dirty="0" smtClean="0">
                <a:ln>
                  <a:noFill/>
                </a:ln>
                <a:solidFill>
                  <a:srgbClr val="2E5369"/>
                </a:solidFill>
                <a:effectLst/>
                <a:uLnTx/>
                <a:uFillTx/>
                <a:latin typeface="Arial" panose="020B0604020202020204" pitchFamily="34" charset="0"/>
                <a:ea typeface="+mn-ea"/>
                <a:cs typeface="+mn-cs"/>
              </a:rPr>
              <a:t>Características del Diálogo según</a:t>
            </a:r>
            <a:r>
              <a:rPr kumimoji="0" lang="es-ES" altLang="es-MX" sz="2400" b="1" i="0" u="none" strike="noStrike" kern="1200" cap="none" spc="0" normalizeH="0" noProof="0" dirty="0" smtClean="0">
                <a:ln>
                  <a:noFill/>
                </a:ln>
                <a:solidFill>
                  <a:srgbClr val="2E5369"/>
                </a:solidFill>
                <a:effectLst/>
                <a:uLnTx/>
                <a:uFillTx/>
                <a:latin typeface="Arial" panose="020B0604020202020204" pitchFamily="34" charset="0"/>
                <a:ea typeface="+mn-ea"/>
                <a:cs typeface="+mn-cs"/>
              </a:rPr>
              <a:t> </a:t>
            </a:r>
            <a:r>
              <a:rPr kumimoji="0" lang="es-ES" altLang="es-MX" sz="2400" b="1" i="0" u="none" strike="noStrike" kern="1200" cap="none" spc="0" normalizeH="0" noProof="0" dirty="0" err="1" smtClean="0">
                <a:ln>
                  <a:noFill/>
                </a:ln>
                <a:solidFill>
                  <a:srgbClr val="2E5369"/>
                </a:solidFill>
                <a:effectLst/>
                <a:uLnTx/>
                <a:uFillTx/>
                <a:latin typeface="Arial" panose="020B0604020202020204" pitchFamily="34" charset="0"/>
                <a:ea typeface="+mn-ea"/>
                <a:cs typeface="+mn-cs"/>
              </a:rPr>
              <a:t>Habermas</a:t>
            </a:r>
            <a:endParaRPr kumimoji="0" lang="es-ES" altLang="es-MX" sz="2400" b="1" i="0" u="none" strike="noStrike" kern="1200" cap="none" spc="0" normalizeH="0" baseline="0" noProof="0" dirty="0">
              <a:ln>
                <a:noFill/>
              </a:ln>
              <a:solidFill>
                <a:srgbClr val="2E5369"/>
              </a:solidFill>
              <a:effectLst/>
              <a:uLnTx/>
              <a:uFillTx/>
              <a:latin typeface="Arial" panose="020B0604020202020204" pitchFamily="34" charset="0"/>
              <a:ea typeface="+mn-ea"/>
              <a:cs typeface="+mn-cs"/>
            </a:endParaRPr>
          </a:p>
        </p:txBody>
      </p:sp>
      <p:sp>
        <p:nvSpPr>
          <p:cNvPr id="2" name="1 CuadroTexto"/>
          <p:cNvSpPr txBox="1"/>
          <p:nvPr/>
        </p:nvSpPr>
        <p:spPr>
          <a:xfrm>
            <a:off x="0" y="1268760"/>
            <a:ext cx="9073008" cy="3724096"/>
          </a:xfrm>
          <a:prstGeom prst="rect">
            <a:avLst/>
          </a:prstGeom>
          <a:noFill/>
        </p:spPr>
        <p:txBody>
          <a:bodyPr wrap="square" rtlCol="0">
            <a:spAutoFit/>
          </a:bodyPr>
          <a:lstStyle/>
          <a:p>
            <a:pPr marL="425450" lvl="0" indent="-342900" algn="just">
              <a:spcBef>
                <a:spcPts val="600"/>
              </a:spcBef>
              <a:buClr>
                <a:srgbClr val="53548A"/>
              </a:buClr>
              <a:buSzPct val="80000"/>
              <a:buFont typeface="Arial" panose="020B0604020202020204" pitchFamily="34" charset="0"/>
              <a:buChar char="•"/>
            </a:pPr>
            <a:r>
              <a:rPr lang="es-MX" altLang="es-MX" sz="2400" b="0" dirty="0" smtClean="0">
                <a:solidFill>
                  <a:prstClr val="black"/>
                </a:solidFill>
                <a:latin typeface="Gill Sans MT"/>
              </a:rPr>
              <a:t>Cualquier </a:t>
            </a:r>
            <a:r>
              <a:rPr lang="es-MX" altLang="es-MX" sz="2400" b="0" dirty="0">
                <a:solidFill>
                  <a:prstClr val="black"/>
                </a:solidFill>
                <a:latin typeface="Gill Sans MT"/>
              </a:rPr>
              <a:t>persona que pueda hablar puede participar en una discusión</a:t>
            </a:r>
            <a:r>
              <a:rPr lang="es-MX" altLang="es-MX" sz="2400" b="0" dirty="0" smtClean="0">
                <a:solidFill>
                  <a:prstClr val="black"/>
                </a:solidFill>
                <a:latin typeface="Gill Sans MT"/>
              </a:rPr>
              <a:t>.</a:t>
            </a:r>
          </a:p>
          <a:p>
            <a:pPr marL="82550" lvl="0" algn="just">
              <a:spcBef>
                <a:spcPts val="600"/>
              </a:spcBef>
              <a:buClr>
                <a:srgbClr val="53548A"/>
              </a:buClr>
              <a:buSzPct val="80000"/>
            </a:pPr>
            <a:endParaRPr lang="es-MX" altLang="es-MX" sz="2400" b="0" dirty="0" smtClean="0">
              <a:solidFill>
                <a:prstClr val="black"/>
              </a:solidFill>
              <a:latin typeface="Gill Sans MT"/>
            </a:endParaRPr>
          </a:p>
          <a:p>
            <a:pPr marL="425450" lvl="0" indent="-342900" algn="just">
              <a:spcBef>
                <a:spcPts val="600"/>
              </a:spcBef>
              <a:buClr>
                <a:srgbClr val="53548A"/>
              </a:buClr>
              <a:buSzPct val="80000"/>
              <a:buFont typeface="Arial" panose="020B0604020202020204" pitchFamily="34" charset="0"/>
              <a:buChar char="•"/>
            </a:pPr>
            <a:r>
              <a:rPr lang="es-MX" altLang="es-MX" sz="2400" b="0" dirty="0" smtClean="0">
                <a:solidFill>
                  <a:prstClr val="black"/>
                </a:solidFill>
                <a:latin typeface="Gill Sans MT"/>
              </a:rPr>
              <a:t>Cualquier </a:t>
            </a:r>
            <a:r>
              <a:rPr lang="es-MX" altLang="es-MX" sz="2400" b="0" dirty="0">
                <a:solidFill>
                  <a:prstClr val="black"/>
                </a:solidFill>
                <a:latin typeface="Gill Sans MT"/>
              </a:rPr>
              <a:t>persona puede problematizar o traer al diálogo nuevas afirmaciones y expresar sus posiciones deseos y necesidades</a:t>
            </a:r>
            <a:r>
              <a:rPr lang="es-MX" altLang="es-MX" sz="2400" b="0" dirty="0" smtClean="0">
                <a:solidFill>
                  <a:prstClr val="black"/>
                </a:solidFill>
                <a:latin typeface="Gill Sans MT"/>
              </a:rPr>
              <a:t>.</a:t>
            </a:r>
          </a:p>
          <a:p>
            <a:pPr marL="82550" lvl="0" algn="just">
              <a:spcBef>
                <a:spcPts val="600"/>
              </a:spcBef>
              <a:buClr>
                <a:srgbClr val="53548A"/>
              </a:buClr>
              <a:buSzPct val="80000"/>
            </a:pPr>
            <a:endParaRPr lang="es-MX" altLang="es-MX" sz="2400" b="0" dirty="0" smtClean="0">
              <a:solidFill>
                <a:prstClr val="black"/>
              </a:solidFill>
              <a:latin typeface="Gill Sans MT"/>
            </a:endParaRPr>
          </a:p>
          <a:p>
            <a:pPr marL="425450" lvl="0" indent="-342900" algn="just">
              <a:spcBef>
                <a:spcPts val="600"/>
              </a:spcBef>
              <a:buClr>
                <a:srgbClr val="53548A"/>
              </a:buClr>
              <a:buSzPct val="80000"/>
              <a:buFont typeface="Arial" panose="020B0604020202020204" pitchFamily="34" charset="0"/>
              <a:buChar char="•"/>
            </a:pPr>
            <a:r>
              <a:rPr lang="es-MX" altLang="es-MX" sz="2400" b="0" dirty="0" smtClean="0">
                <a:solidFill>
                  <a:prstClr val="black"/>
                </a:solidFill>
                <a:latin typeface="Gill Sans MT"/>
              </a:rPr>
              <a:t>Ningún </a:t>
            </a:r>
            <a:r>
              <a:rPr lang="es-MX" altLang="es-MX" sz="2400" b="0" dirty="0">
                <a:solidFill>
                  <a:prstClr val="black"/>
                </a:solidFill>
                <a:latin typeface="Gill Sans MT"/>
              </a:rPr>
              <a:t>interlocutor debe ser impedido a ejercer sus derechos mencionados en los dos puntos anteriores  por medio de la violencia, ya sea que ésta se ejerza dentro o fuera del discurso</a:t>
            </a:r>
            <a:r>
              <a:rPr lang="es-MX" altLang="es-MX" sz="2400" b="0" dirty="0" smtClean="0">
                <a:solidFill>
                  <a:prstClr val="black"/>
                </a:solidFill>
                <a:latin typeface="Gill Sans MT"/>
              </a:rPr>
              <a:t>.</a:t>
            </a:r>
            <a:endParaRPr lang="es-MX" altLang="es-MX" sz="2400" b="0" dirty="0">
              <a:solidFill>
                <a:prstClr val="black"/>
              </a:solidFill>
              <a:latin typeface="Gill Sans MT"/>
            </a:endParaRPr>
          </a:p>
        </p:txBody>
      </p:sp>
    </p:spTree>
    <p:extLst>
      <p:ext uri="{BB962C8B-B14F-4D97-AF65-F5344CB8AC3E}">
        <p14:creationId xmlns:p14="http://schemas.microsoft.com/office/powerpoint/2010/main" val="3073674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Espiral">
  <a:themeElements>
    <a:clrScheme name="Espiral">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1_Espiral">
  <a:themeElements>
    <a:clrScheme name="Espiral">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Espiral">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spiral">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11104</TotalTime>
  <Words>1774</Words>
  <Application>Microsoft Office PowerPoint</Application>
  <PresentationFormat>Carta (216 x 279 mm)</PresentationFormat>
  <Paragraphs>195</Paragraphs>
  <Slides>26</Slides>
  <Notes>14</Notes>
  <HiddenSlides>0</HiddenSlides>
  <MMClips>0</MMClips>
  <ScaleCrop>false</ScaleCrop>
  <HeadingPairs>
    <vt:vector size="6" baseType="variant">
      <vt:variant>
        <vt:lpstr>Fuentes usadas</vt:lpstr>
      </vt:variant>
      <vt:variant>
        <vt:i4>9</vt:i4>
      </vt:variant>
      <vt:variant>
        <vt:lpstr>Tema</vt:lpstr>
      </vt:variant>
      <vt:variant>
        <vt:i4>2</vt:i4>
      </vt:variant>
      <vt:variant>
        <vt:lpstr>Títulos de diapositiva</vt:lpstr>
      </vt:variant>
      <vt:variant>
        <vt:i4>26</vt:i4>
      </vt:variant>
    </vt:vector>
  </HeadingPairs>
  <TitlesOfParts>
    <vt:vector size="37" baseType="lpstr">
      <vt:lpstr>ＭＳ Ｐゴシック</vt:lpstr>
      <vt:lpstr>Arial</vt:lpstr>
      <vt:lpstr>Arial</vt:lpstr>
      <vt:lpstr>Century Gothic</vt:lpstr>
      <vt:lpstr>Gill Sans MT</vt:lpstr>
      <vt:lpstr>Times New Roman</vt:lpstr>
      <vt:lpstr>Univers</vt:lpstr>
      <vt:lpstr>Wingdings</vt:lpstr>
      <vt:lpstr>Wingdings 3</vt:lpstr>
      <vt:lpstr>Espiral</vt:lpstr>
      <vt:lpstr>1_Espiral</vt:lpstr>
      <vt:lpstr>Argumentación  jurídica</vt:lpstr>
      <vt:lpstr>Presentación de PowerPoint</vt:lpstr>
      <vt:lpstr>Presentación de PowerPoint</vt:lpstr>
      <vt:lpstr>Presentación de PowerPoint</vt:lpstr>
      <vt:lpstr>Presentación de PowerPoint</vt:lpstr>
      <vt:lpstr>Presupuestos de la argumentación jurídica</vt:lpstr>
      <vt:lpstr>Presentación de PowerPoint</vt:lpstr>
      <vt:lpstr>Presentación de PowerPoint</vt:lpstr>
      <vt:lpstr>Presentación de PowerPoint</vt:lpstr>
      <vt:lpstr>Presentación de PowerPoint</vt:lpstr>
      <vt:lpstr>Presentación de PowerPoint</vt:lpstr>
      <vt:lpstr>Presentación de PowerPoint</vt:lpstr>
      <vt:lpstr>¿Qué significa argumentar?</vt:lpstr>
      <vt:lpstr>Elementos de un argumento</vt:lpstr>
      <vt:lpstr>Tipos de argumentos de acuerdo a su verosimilitud </vt:lpstr>
      <vt:lpstr>Clases de argumentos</vt:lpstr>
      <vt:lpstr>Presentación de PowerPoint</vt:lpstr>
      <vt:lpstr>Teorías de la argumentación  </vt:lpstr>
      <vt:lpstr>Presentación de PowerPoint</vt:lpstr>
      <vt:lpstr>Perelman y la cuestión del auditorio</vt:lpstr>
      <vt:lpstr>Presentación de PowerPoint</vt:lpstr>
      <vt:lpstr>Presentación de PowerPoint</vt:lpstr>
      <vt:lpstr>Stephen Toulmin y las fases de la argumentación</vt:lpstr>
      <vt:lpstr>Ejemplo a partir del modelo Toulmin:</vt:lpstr>
      <vt:lpstr>Viehweg y la tópica </vt:lpstr>
      <vt:lpstr>Presentación de PowerPoint</vt:lpstr>
    </vt:vector>
  </TitlesOfParts>
  <Company>TEPJF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Unidad de Sistemas</dc:creator>
  <cp:lastModifiedBy>Roselia Bustillo Marín</cp:lastModifiedBy>
  <cp:revision>1086</cp:revision>
  <dcterms:created xsi:type="dcterms:W3CDTF">2009-01-14T23:47:27Z</dcterms:created>
  <dcterms:modified xsi:type="dcterms:W3CDTF">2017-10-21T13:41:03Z</dcterms:modified>
</cp:coreProperties>
</file>