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339" r:id="rId2"/>
    <p:sldId id="281" r:id="rId3"/>
    <p:sldId id="282" r:id="rId4"/>
    <p:sldId id="283" r:id="rId5"/>
    <p:sldId id="284" r:id="rId6"/>
    <p:sldId id="341" r:id="rId7"/>
    <p:sldId id="275" r:id="rId8"/>
    <p:sldId id="276" r:id="rId9"/>
    <p:sldId id="342" r:id="rId10"/>
    <p:sldId id="285" r:id="rId11"/>
    <p:sldId id="286" r:id="rId12"/>
    <p:sldId id="287" r:id="rId13"/>
    <p:sldId id="343" r:id="rId14"/>
    <p:sldId id="288" r:id="rId15"/>
    <p:sldId id="289" r:id="rId16"/>
    <p:sldId id="290" r:id="rId17"/>
    <p:sldId id="291" r:id="rId18"/>
    <p:sldId id="292" r:id="rId19"/>
    <p:sldId id="298" r:id="rId20"/>
    <p:sldId id="300" r:id="rId21"/>
    <p:sldId id="301" r:id="rId22"/>
    <p:sldId id="302" r:id="rId23"/>
    <p:sldId id="303" r:id="rId24"/>
    <p:sldId id="304" r:id="rId25"/>
    <p:sldId id="306" r:id="rId26"/>
    <p:sldId id="307" r:id="rId27"/>
    <p:sldId id="308" r:id="rId28"/>
    <p:sldId id="309" r:id="rId29"/>
    <p:sldId id="310" r:id="rId30"/>
    <p:sldId id="311" r:id="rId31"/>
    <p:sldId id="313" r:id="rId32"/>
    <p:sldId id="314" r:id="rId33"/>
    <p:sldId id="315" r:id="rId34"/>
    <p:sldId id="316" r:id="rId35"/>
    <p:sldId id="344" r:id="rId36"/>
    <p:sldId id="335" r:id="rId37"/>
    <p:sldId id="336" r:id="rId38"/>
    <p:sldId id="338" r:id="rId39"/>
    <p:sldId id="337" r:id="rId40"/>
    <p:sldId id="345" r:id="rId41"/>
    <p:sldId id="319" r:id="rId42"/>
    <p:sldId id="346" r:id="rId43"/>
    <p:sldId id="340" r:id="rId44"/>
    <p:sldId id="317" r:id="rId45"/>
    <p:sldId id="318" r:id="rId46"/>
    <p:sldId id="334" r:id="rId47"/>
  </p:sldIdLst>
  <p:sldSz cx="9144000" cy="6858000" type="screen4x3"/>
  <p:notesSz cx="7010400" cy="92964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61F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60"/>
  </p:normalViewPr>
  <p:slideViewPr>
    <p:cSldViewPr snapToGrid="0" snapToObjects="1">
      <p:cViewPr varScale="1">
        <p:scale>
          <a:sx n="87" d="100"/>
          <a:sy n="87" d="100"/>
        </p:scale>
        <p:origin x="150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B8F63C1-CE7A-47EC-B861-463D033F97DF}" type="datetimeFigureOut">
              <a:rPr lang="es-MX" smtClean="0"/>
              <a:t>07/09/2017</a:t>
            </a:fld>
            <a:endParaRPr lang="es-MX"/>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C038340-543F-4849-9625-9958D1633791}" type="slidenum">
              <a:rPr lang="es-MX" smtClean="0"/>
              <a:t>‹Nº›</a:t>
            </a:fld>
            <a:endParaRPr lang="es-MX"/>
          </a:p>
        </p:txBody>
      </p:sp>
    </p:spTree>
    <p:extLst>
      <p:ext uri="{BB962C8B-B14F-4D97-AF65-F5344CB8AC3E}">
        <p14:creationId xmlns:p14="http://schemas.microsoft.com/office/powerpoint/2010/main" val="3018191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53DD706-7431-EF40-B327-F7BBADCFDD76}" type="datetimeFigureOut">
              <a:rPr lang="es-ES" smtClean="0"/>
              <a:t>07/09/2017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1929717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53DD706-7431-EF40-B327-F7BBADCFDD76}" type="datetimeFigureOut">
              <a:rPr lang="es-ES" smtClean="0"/>
              <a:t>07/09/2017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219134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53DD706-7431-EF40-B327-F7BBADCFDD76}" type="datetimeFigureOut">
              <a:rPr lang="es-ES" smtClean="0"/>
              <a:t>07/09/2017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1259521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53DD706-7431-EF40-B327-F7BBADCFDD76}" type="datetimeFigureOut">
              <a:rPr lang="es-ES" smtClean="0"/>
              <a:t>07/09/2017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389555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53DD706-7431-EF40-B327-F7BBADCFDD76}" type="datetimeFigureOut">
              <a:rPr lang="es-ES" smtClean="0"/>
              <a:t>07/09/2017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187129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53DD706-7431-EF40-B327-F7BBADCFDD76}" type="datetimeFigureOut">
              <a:rPr lang="es-ES" smtClean="0"/>
              <a:t>07/09/2017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97394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53DD706-7431-EF40-B327-F7BBADCFDD76}" type="datetimeFigureOut">
              <a:rPr lang="es-ES" smtClean="0"/>
              <a:t>07/09/2017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283006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53DD706-7431-EF40-B327-F7BBADCFDD76}" type="datetimeFigureOut">
              <a:rPr lang="es-ES" smtClean="0"/>
              <a:t>07/09/2017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389467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53DD706-7431-EF40-B327-F7BBADCFDD76}" type="datetimeFigureOut">
              <a:rPr lang="es-ES" smtClean="0"/>
              <a:t>07/09/2017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3929949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53DD706-7431-EF40-B327-F7BBADCFDD76}" type="datetimeFigureOut">
              <a:rPr lang="es-ES" smtClean="0"/>
              <a:t>07/09/2017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48720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53DD706-7431-EF40-B327-F7BBADCFDD76}" type="datetimeFigureOut">
              <a:rPr lang="es-ES" smtClean="0"/>
              <a:t>07/09/2017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78260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DD706-7431-EF40-B327-F7BBADCFDD76}" type="datetimeFigureOut">
              <a:rPr lang="es-ES" smtClean="0"/>
              <a:t>07/09/2017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C1654-5482-3347-B9EE-C0DE88DB82AC}" type="slidenum">
              <a:rPr lang="es-ES" smtClean="0"/>
              <a:t>‹Nº›</a:t>
            </a:fld>
            <a:endParaRPr lang="es-ES"/>
          </a:p>
        </p:txBody>
      </p:sp>
    </p:spTree>
    <p:extLst>
      <p:ext uri="{BB962C8B-B14F-4D97-AF65-F5344CB8AC3E}">
        <p14:creationId xmlns:p14="http://schemas.microsoft.com/office/powerpoint/2010/main" val="412235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CuadroTexto 17"/>
          <p:cNvSpPr txBox="1"/>
          <p:nvPr/>
        </p:nvSpPr>
        <p:spPr>
          <a:xfrm>
            <a:off x="5870710" y="4655354"/>
            <a:ext cx="1102610" cy="369332"/>
          </a:xfrm>
          <a:prstGeom prst="rect">
            <a:avLst/>
          </a:prstGeom>
          <a:noFill/>
        </p:spPr>
        <p:txBody>
          <a:bodyPr wrap="square" rtlCol="0">
            <a:spAutoFit/>
          </a:bodyPr>
          <a:lstStyle/>
          <a:p>
            <a:pPr algn="ctr"/>
            <a:r>
              <a:rPr lang="es-MX" b="1" dirty="0" smtClean="0">
                <a:solidFill>
                  <a:schemeClr val="bg1"/>
                </a:solidFill>
              </a:rPr>
              <a:t>LGMDE</a:t>
            </a:r>
            <a:endParaRPr lang="es-MX" b="1" dirty="0">
              <a:solidFill>
                <a:schemeClr val="bg1"/>
              </a:solidFill>
            </a:endParaRPr>
          </a:p>
        </p:txBody>
      </p:sp>
      <p:sp>
        <p:nvSpPr>
          <p:cNvPr id="61" name="CuadroTexto 60"/>
          <p:cNvSpPr txBox="1"/>
          <p:nvPr/>
        </p:nvSpPr>
        <p:spPr>
          <a:xfrm>
            <a:off x="4671780" y="4441479"/>
            <a:ext cx="1853215" cy="369332"/>
          </a:xfrm>
          <a:prstGeom prst="rect">
            <a:avLst/>
          </a:prstGeom>
          <a:noFill/>
        </p:spPr>
        <p:txBody>
          <a:bodyPr wrap="square" rtlCol="0">
            <a:spAutoFit/>
          </a:bodyPr>
          <a:lstStyle/>
          <a:p>
            <a:pPr algn="ctr"/>
            <a:r>
              <a:rPr lang="es-MX" dirty="0" smtClean="0">
                <a:solidFill>
                  <a:schemeClr val="bg1"/>
                </a:solidFill>
              </a:rPr>
              <a:t>LGMDE</a:t>
            </a:r>
            <a:endParaRPr lang="es-MX" dirty="0">
              <a:solidFill>
                <a:schemeClr val="bg1"/>
              </a:solidFill>
            </a:endParaRPr>
          </a:p>
        </p:txBody>
      </p:sp>
      <p:pic>
        <p:nvPicPr>
          <p:cNvPr id="10" name="4 Imagen" descr="DSCF0232.JPG"/>
          <p:cNvPicPr>
            <a:picLocks noChangeAspect="1"/>
          </p:cNvPicPr>
          <p:nvPr/>
        </p:nvPicPr>
        <p:blipFill>
          <a:blip r:embed="rId3" cstate="print">
            <a:duotone>
              <a:prstClr val="black"/>
              <a:srgbClr val="D9C3A5">
                <a:tint val="50000"/>
                <a:satMod val="180000"/>
              </a:srgbClr>
            </a:duotone>
          </a:blip>
          <a:stretch>
            <a:fillRect/>
          </a:stretch>
        </p:blipFill>
        <p:spPr>
          <a:xfrm>
            <a:off x="2826399" y="1346942"/>
            <a:ext cx="6006570" cy="43950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2" name="Grupo 1"/>
          <p:cNvGrpSpPr/>
          <p:nvPr/>
        </p:nvGrpSpPr>
        <p:grpSpPr>
          <a:xfrm>
            <a:off x="2232764" y="3293787"/>
            <a:ext cx="4740743" cy="1181209"/>
            <a:chOff x="608829" y="2766562"/>
            <a:chExt cx="2500129" cy="622935"/>
          </a:xfrm>
        </p:grpSpPr>
        <p:sp>
          <p:nvSpPr>
            <p:cNvPr id="7" name="Rectángulo redondeado 6"/>
            <p:cNvSpPr/>
            <p:nvPr/>
          </p:nvSpPr>
          <p:spPr>
            <a:xfrm>
              <a:off x="608829" y="2766562"/>
              <a:ext cx="2500129" cy="62293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27" name="Rectángulo redondeado 26"/>
            <p:cNvSpPr/>
            <p:nvPr/>
          </p:nvSpPr>
          <p:spPr>
            <a:xfrm>
              <a:off x="633209" y="2793263"/>
              <a:ext cx="1982231" cy="583846"/>
            </a:xfrm>
            <a:prstGeom prst="roundRect">
              <a:avLst/>
            </a:prstGeom>
            <a:solidFill>
              <a:srgbClr val="561F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3" name="CuadroTexto 2"/>
          <p:cNvSpPr txBox="1"/>
          <p:nvPr/>
        </p:nvSpPr>
        <p:spPr>
          <a:xfrm>
            <a:off x="2453601" y="3544468"/>
            <a:ext cx="3409487" cy="646331"/>
          </a:xfrm>
          <a:prstGeom prst="rect">
            <a:avLst/>
          </a:prstGeom>
          <a:noFill/>
        </p:spPr>
        <p:txBody>
          <a:bodyPr wrap="square" rtlCol="0">
            <a:spAutoFit/>
          </a:bodyPr>
          <a:lstStyle/>
          <a:p>
            <a:r>
              <a:rPr lang="es-MX" sz="3600" dirty="0">
                <a:solidFill>
                  <a:schemeClr val="bg1"/>
                </a:solidFill>
              </a:rPr>
              <a:t>¿</a:t>
            </a:r>
            <a:r>
              <a:rPr lang="es-MX" sz="3600" dirty="0" smtClean="0">
                <a:solidFill>
                  <a:schemeClr val="bg1"/>
                </a:solidFill>
              </a:rPr>
              <a:t>Que es FEPADE?</a:t>
            </a:r>
            <a:endParaRPr lang="es-MX" sz="3600" dirty="0">
              <a:solidFill>
                <a:schemeClr val="bg1"/>
              </a:solidFill>
            </a:endParaRPr>
          </a:p>
        </p:txBody>
      </p:sp>
    </p:spTree>
    <p:extLst>
      <p:ext uri="{BB962C8B-B14F-4D97-AF65-F5344CB8AC3E}">
        <p14:creationId xmlns:p14="http://schemas.microsoft.com/office/powerpoint/2010/main" val="235363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911258" y="1006204"/>
            <a:ext cx="4203848" cy="5078313"/>
          </a:xfrm>
          <a:prstGeom prst="rect">
            <a:avLst/>
          </a:prstGeom>
        </p:spPr>
        <p:txBody>
          <a:bodyPr wrap="square">
            <a:spAutoFit/>
          </a:bodyPr>
          <a:lstStyle/>
          <a:p>
            <a:pPr lvl="0" algn="just"/>
            <a:r>
              <a:rPr lang="es-MX" b="1" dirty="0" smtClean="0"/>
              <a:t>Ley </a:t>
            </a:r>
            <a:r>
              <a:rPr lang="es-MX" b="1" dirty="0"/>
              <a:t>General en Materia de Delitos Electorales</a:t>
            </a:r>
            <a:r>
              <a:rPr lang="es-MX" b="1" dirty="0" smtClean="0"/>
              <a:t>.</a:t>
            </a:r>
          </a:p>
          <a:p>
            <a:pPr lvl="0" algn="just"/>
            <a:endParaRPr lang="es-ES_tradnl" dirty="0"/>
          </a:p>
          <a:p>
            <a:pPr algn="just"/>
            <a:r>
              <a:rPr lang="es-MX" dirty="0"/>
              <a:t>Con motivo de las distintas reformas estructurales de nuestro país,  que fueron aprobadas por el Congreso de la Unión, se incluyó la inherente a la materia política electoral, misma que derivó en la expedición de tres leyes generales: la Ley General en Materia de Delitos Electorales, la Ley General de Instituciones y Procedimientos Electorales, y la Ley General de Partidos Políticos. </a:t>
            </a:r>
            <a:endParaRPr lang="es-MX" dirty="0" smtClean="0"/>
          </a:p>
          <a:p>
            <a:pPr algn="just"/>
            <a:endParaRPr lang="es-ES_tradnl" dirty="0"/>
          </a:p>
          <a:p>
            <a:pPr algn="just"/>
            <a:r>
              <a:rPr lang="es-MX" dirty="0"/>
              <a:t>Como es sabido, la Ley General en Materia de Delitos Electorales (LGMDE) es un dispositivo jurídico, reglamentario del artículo 73 </a:t>
            </a:r>
            <a:endParaRPr lang="es-ES" dirty="0"/>
          </a:p>
        </p:txBody>
      </p:sp>
      <p:pic>
        <p:nvPicPr>
          <p:cNvPr id="7" name="6 Imagen" descr="miron.jpg"/>
          <p:cNvPicPr>
            <a:picLocks noChangeAspect="1"/>
          </p:cNvPicPr>
          <p:nvPr/>
        </p:nvPicPr>
        <p:blipFill>
          <a:blip r:embed="rId3">
            <a:duotone>
              <a:prstClr val="black"/>
              <a:srgbClr val="D9C3A5">
                <a:tint val="50000"/>
                <a:satMod val="180000"/>
              </a:srgbClr>
            </a:duotone>
            <a:lum bright="10000"/>
          </a:blip>
          <a:srcRect l="6118" r="13126" b="55586"/>
          <a:stretch>
            <a:fillRect/>
          </a:stretch>
        </p:blipFill>
        <p:spPr>
          <a:xfrm>
            <a:off x="430073" y="3602182"/>
            <a:ext cx="3239232" cy="23067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ángulo 1"/>
          <p:cNvSpPr/>
          <p:nvPr/>
        </p:nvSpPr>
        <p:spPr>
          <a:xfrm>
            <a:off x="2684070" y="907735"/>
            <a:ext cx="5147626" cy="3970318"/>
          </a:xfrm>
          <a:prstGeom prst="rect">
            <a:avLst/>
          </a:prstGeom>
        </p:spPr>
        <p:txBody>
          <a:bodyPr wrap="square">
            <a:spAutoFit/>
          </a:bodyPr>
          <a:lstStyle/>
          <a:p>
            <a:pPr algn="just"/>
            <a:r>
              <a:rPr lang="es-MX" dirty="0"/>
              <a:t>constitucional, de orden público y observancia general en todo el territorio nacional.  Su objeto esencial es el de tutelar el adecuado desarrollo de la función pública electoral, a partir del establecimiento de los tipos penales, las sanciones, la distribución de competencias y la forma de coordinación entre los órdenes de gobiernos. </a:t>
            </a:r>
            <a:endParaRPr lang="es-MX" dirty="0" smtClean="0"/>
          </a:p>
          <a:p>
            <a:pPr algn="just"/>
            <a:endParaRPr lang="es-MX" dirty="0" smtClean="0"/>
          </a:p>
          <a:p>
            <a:pPr algn="just"/>
            <a:endParaRPr lang="es-MX" dirty="0"/>
          </a:p>
          <a:p>
            <a:pPr algn="just"/>
            <a:endParaRPr lang="es-MX" dirty="0" smtClean="0"/>
          </a:p>
          <a:p>
            <a:pPr algn="just"/>
            <a:endParaRPr lang="es-MX" dirty="0" smtClean="0"/>
          </a:p>
          <a:p>
            <a:pPr algn="just"/>
            <a:endParaRPr lang="es-MX" dirty="0"/>
          </a:p>
          <a:p>
            <a:pPr algn="just"/>
            <a:endParaRPr lang="es-MX" dirty="0" smtClean="0"/>
          </a:p>
          <a:p>
            <a:pPr algn="just"/>
            <a:endParaRPr lang="es-ES_tradnl" dirty="0"/>
          </a:p>
        </p:txBody>
      </p:sp>
      <p:sp>
        <p:nvSpPr>
          <p:cNvPr id="3" name="Rectángulo 2"/>
          <p:cNvSpPr/>
          <p:nvPr/>
        </p:nvSpPr>
        <p:spPr>
          <a:xfrm>
            <a:off x="2704618" y="2874204"/>
            <a:ext cx="4966122" cy="3970318"/>
          </a:xfrm>
          <a:prstGeom prst="rect">
            <a:avLst/>
          </a:prstGeom>
        </p:spPr>
        <p:txBody>
          <a:bodyPr wrap="square">
            <a:spAutoFit/>
          </a:bodyPr>
          <a:lstStyle/>
          <a:p>
            <a:pPr algn="just"/>
            <a:r>
              <a:rPr lang="es-MX" b="1" dirty="0" smtClean="0"/>
              <a:t>3.1 Características de los Delitos Electorales.</a:t>
            </a:r>
          </a:p>
          <a:p>
            <a:pPr algn="just"/>
            <a:endParaRPr lang="es-ES_tradnl" dirty="0" smtClean="0"/>
          </a:p>
          <a:p>
            <a:pPr lvl="0" algn="just"/>
            <a:r>
              <a:rPr lang="es-MX" b="1" dirty="0" smtClean="0"/>
              <a:t>Son de oficio.</a:t>
            </a:r>
            <a:r>
              <a:rPr lang="es-MX" dirty="0" smtClean="0"/>
              <a:t> Su requisito de procedibilidad es la denuncia, en consecuencia, cualquier persona puede denunciar un delito electoral sin necesidad de contar con una calidad en especial </a:t>
            </a:r>
            <a:r>
              <a:rPr lang="es-MX" b="1" dirty="0" smtClean="0"/>
              <a:t>no graves y dolosos.</a:t>
            </a:r>
          </a:p>
          <a:p>
            <a:pPr lvl="0" algn="just"/>
            <a:endParaRPr lang="es-MX" dirty="0" smtClean="0"/>
          </a:p>
          <a:p>
            <a:pPr algn="just"/>
            <a:r>
              <a:rPr lang="es-MX" dirty="0" smtClean="0"/>
              <a:t>En tratándose de que </a:t>
            </a:r>
            <a:r>
              <a:rPr lang="es-MX" b="1" dirty="0" smtClean="0"/>
              <a:t>el sujeto activo</a:t>
            </a:r>
            <a:r>
              <a:rPr lang="es-MX" dirty="0" smtClean="0"/>
              <a:t> de alguno de estos delitos, sea un servidor público, aunado a la pena privativa de la libertad, se contempla como sanción la destitución del cargo y la inhabilitación para 	desempeñar otro por determinada temporalidad.</a:t>
            </a:r>
            <a:endParaRPr lang="es-ES_tradnl" dirty="0"/>
          </a:p>
        </p:txBody>
      </p:sp>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
            <a:ext cx="9144000" cy="6858000"/>
          </a:xfrm>
          <a:prstGeom prst="rect">
            <a:avLst/>
          </a:prstGeom>
        </p:spPr>
      </p:pic>
      <p:sp>
        <p:nvSpPr>
          <p:cNvPr id="2" name="Rectángulo 1"/>
          <p:cNvSpPr/>
          <p:nvPr/>
        </p:nvSpPr>
        <p:spPr>
          <a:xfrm>
            <a:off x="2442878" y="1647884"/>
            <a:ext cx="5233989" cy="2585323"/>
          </a:xfrm>
          <a:prstGeom prst="rect">
            <a:avLst/>
          </a:prstGeom>
        </p:spPr>
        <p:txBody>
          <a:bodyPr wrap="square">
            <a:spAutoFit/>
          </a:bodyPr>
          <a:lstStyle/>
          <a:p>
            <a:pPr lvl="0" algn="just"/>
            <a:r>
              <a:rPr lang="es-MX" dirty="0"/>
              <a:t>La aplicación de las penas contempladas en la LGMDE </a:t>
            </a:r>
            <a:r>
              <a:rPr lang="es-MX" b="1" dirty="0"/>
              <a:t>no obsta </a:t>
            </a:r>
            <a:r>
              <a:rPr lang="es-MX" dirty="0"/>
              <a:t>para que, en su caso, se ejecuten las correlativas a otros ilícitos que se hayan verificado junto con los delitos que nos ocupan</a:t>
            </a:r>
            <a:r>
              <a:rPr lang="es-MX" dirty="0" smtClean="0"/>
              <a:t>.</a:t>
            </a:r>
          </a:p>
          <a:p>
            <a:pPr lvl="0" algn="just"/>
            <a:endParaRPr lang="es-ES_tradnl" dirty="0"/>
          </a:p>
          <a:p>
            <a:pPr lvl="0" algn="just"/>
            <a:r>
              <a:rPr lang="es-MX" dirty="0"/>
              <a:t>En el ámbito federal, </a:t>
            </a:r>
            <a:r>
              <a:rPr lang="es-MX" b="1" dirty="0"/>
              <a:t>la Fiscalía Especializada para la Atención de Delitos Electorales </a:t>
            </a:r>
            <a:r>
              <a:rPr lang="es-MX" dirty="0"/>
              <a:t>(FEPADE) </a:t>
            </a:r>
            <a:r>
              <a:rPr lang="es-MX" b="1" dirty="0"/>
              <a:t>es la encargada de investigar y perseguir los delitos electorales.</a:t>
            </a:r>
            <a:endParaRPr lang="es-ES_tradnl" b="1" dirty="0"/>
          </a:p>
        </p:txBody>
      </p:sp>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10 Imagen" descr="DSCF0727.JPG"/>
          <p:cNvPicPr>
            <a:picLocks noChangeAspect="1"/>
          </p:cNvPicPr>
          <p:nvPr/>
        </p:nvPicPr>
        <p:blipFill>
          <a:blip r:embed="rId3" cstate="print">
            <a:duotone>
              <a:prstClr val="black"/>
              <a:srgbClr val="D9C3A5">
                <a:tint val="50000"/>
                <a:satMod val="180000"/>
              </a:srgbClr>
            </a:duotone>
          </a:blip>
          <a:stretch>
            <a:fillRect/>
          </a:stretch>
        </p:blipFill>
        <p:spPr>
          <a:xfrm>
            <a:off x="2809991" y="1577340"/>
            <a:ext cx="5791199" cy="4343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7" name="Grupo 6"/>
          <p:cNvGrpSpPr/>
          <p:nvPr/>
        </p:nvGrpSpPr>
        <p:grpSpPr>
          <a:xfrm>
            <a:off x="2232764" y="3293787"/>
            <a:ext cx="4740743" cy="1181209"/>
            <a:chOff x="608829" y="2766562"/>
            <a:chExt cx="2500129" cy="622935"/>
          </a:xfrm>
        </p:grpSpPr>
        <p:sp>
          <p:nvSpPr>
            <p:cNvPr id="8" name="Rectángulo redondeado 7"/>
            <p:cNvSpPr/>
            <p:nvPr/>
          </p:nvSpPr>
          <p:spPr>
            <a:xfrm>
              <a:off x="608829" y="2766562"/>
              <a:ext cx="2500129" cy="62293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9" name="Rectángulo redondeado 8"/>
            <p:cNvSpPr/>
            <p:nvPr/>
          </p:nvSpPr>
          <p:spPr>
            <a:xfrm>
              <a:off x="633209" y="2793263"/>
              <a:ext cx="1982231" cy="583846"/>
            </a:xfrm>
            <a:prstGeom prst="roundRect">
              <a:avLst/>
            </a:prstGeom>
            <a:solidFill>
              <a:srgbClr val="561F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3" name="CuadroTexto 2"/>
          <p:cNvSpPr txBox="1"/>
          <p:nvPr/>
        </p:nvSpPr>
        <p:spPr>
          <a:xfrm>
            <a:off x="2278993" y="3272858"/>
            <a:ext cx="3699406" cy="1200329"/>
          </a:xfrm>
          <a:prstGeom prst="rect">
            <a:avLst/>
          </a:prstGeom>
          <a:noFill/>
        </p:spPr>
        <p:txBody>
          <a:bodyPr wrap="square" rtlCol="0">
            <a:spAutoFit/>
          </a:bodyPr>
          <a:lstStyle/>
          <a:p>
            <a:pPr algn="ctr"/>
            <a:r>
              <a:rPr lang="es-MX" sz="3600" dirty="0" smtClean="0">
                <a:solidFill>
                  <a:schemeClr val="bg1"/>
                </a:solidFill>
              </a:rPr>
              <a:t>Análisis de los Delitos Electorales</a:t>
            </a:r>
            <a:endParaRPr lang="es-MX" sz="3600" dirty="0">
              <a:solidFill>
                <a:schemeClr val="bg1"/>
              </a:solidFill>
            </a:endParaRPr>
          </a:p>
        </p:txBody>
      </p:sp>
    </p:spTree>
    <p:extLst>
      <p:ext uri="{BB962C8B-B14F-4D97-AF65-F5344CB8AC3E}">
        <p14:creationId xmlns:p14="http://schemas.microsoft.com/office/powerpoint/2010/main" val="260745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0"/>
            <a:ext cx="9144000" cy="6758609"/>
          </a:xfrm>
          <a:prstGeom prst="rect">
            <a:avLst/>
          </a:prstGeom>
        </p:spPr>
      </p:pic>
      <p:sp>
        <p:nvSpPr>
          <p:cNvPr id="2" name="Rectángulo 1"/>
          <p:cNvSpPr/>
          <p:nvPr/>
        </p:nvSpPr>
        <p:spPr>
          <a:xfrm>
            <a:off x="2365573" y="1287653"/>
            <a:ext cx="5825747" cy="4185761"/>
          </a:xfrm>
          <a:prstGeom prst="rect">
            <a:avLst/>
          </a:prstGeom>
        </p:spPr>
        <p:txBody>
          <a:bodyPr wrap="square">
            <a:spAutoFit/>
          </a:bodyPr>
          <a:lstStyle/>
          <a:p>
            <a:pPr lvl="1"/>
            <a:endParaRPr lang="es-ES_tradnl" sz="1600" dirty="0"/>
          </a:p>
          <a:p>
            <a:r>
              <a:rPr lang="es-MX" dirty="0"/>
              <a:t>A efecto de que nuestro análisis resulte práctico, dinámico y sencillo, proponemos abordar el estudio de los delitos electorales con base en la calidad del sujeto activo de los mismos</a:t>
            </a:r>
            <a:r>
              <a:rPr lang="es-MX" dirty="0" smtClean="0"/>
              <a:t>:</a:t>
            </a:r>
          </a:p>
          <a:p>
            <a:endParaRPr lang="es-ES_tradnl" sz="1600" dirty="0"/>
          </a:p>
          <a:p>
            <a:pPr lvl="0"/>
            <a:r>
              <a:rPr lang="es-MX" b="1" dirty="0">
                <a:solidFill>
                  <a:srgbClr val="561F1E"/>
                </a:solidFill>
              </a:rPr>
              <a:t>Cualquier </a:t>
            </a:r>
            <a:r>
              <a:rPr lang="es-MX" b="1" dirty="0" smtClean="0">
                <a:solidFill>
                  <a:srgbClr val="561F1E"/>
                </a:solidFill>
              </a:rPr>
              <a:t>persona</a:t>
            </a:r>
            <a:endParaRPr lang="es-ES_tradnl" sz="1600" dirty="0">
              <a:solidFill>
                <a:srgbClr val="561F1E"/>
              </a:solidFill>
            </a:endParaRPr>
          </a:p>
          <a:p>
            <a:pPr lvl="0"/>
            <a:r>
              <a:rPr lang="es-MX" b="1" dirty="0">
                <a:solidFill>
                  <a:srgbClr val="561F1E"/>
                </a:solidFill>
              </a:rPr>
              <a:t>Funcionarios </a:t>
            </a:r>
            <a:r>
              <a:rPr lang="es-MX" b="1" dirty="0" smtClean="0">
                <a:solidFill>
                  <a:srgbClr val="561F1E"/>
                </a:solidFill>
              </a:rPr>
              <a:t>Electorales</a:t>
            </a:r>
            <a:endParaRPr lang="es-ES_tradnl" sz="1600" dirty="0">
              <a:solidFill>
                <a:srgbClr val="561F1E"/>
              </a:solidFill>
            </a:endParaRPr>
          </a:p>
          <a:p>
            <a:pPr lvl="0"/>
            <a:r>
              <a:rPr lang="es-MX" b="1" dirty="0">
                <a:solidFill>
                  <a:srgbClr val="561F1E"/>
                </a:solidFill>
              </a:rPr>
              <a:t>Funcionarios Partidistas</a:t>
            </a:r>
            <a:endParaRPr lang="es-ES_tradnl" sz="1600" dirty="0">
              <a:solidFill>
                <a:srgbClr val="561F1E"/>
              </a:solidFill>
            </a:endParaRPr>
          </a:p>
          <a:p>
            <a:pPr lvl="0"/>
            <a:r>
              <a:rPr lang="es-MX" b="1" dirty="0">
                <a:solidFill>
                  <a:srgbClr val="561F1E"/>
                </a:solidFill>
              </a:rPr>
              <a:t>Servidores </a:t>
            </a:r>
            <a:r>
              <a:rPr lang="es-MX" b="1" dirty="0" smtClean="0">
                <a:solidFill>
                  <a:srgbClr val="561F1E"/>
                </a:solidFill>
              </a:rPr>
              <a:t>Públicos</a:t>
            </a:r>
          </a:p>
          <a:p>
            <a:endParaRPr lang="es-MX" b="1" dirty="0" smtClean="0"/>
          </a:p>
          <a:p>
            <a:r>
              <a:rPr lang="es-MX" b="1" dirty="0" smtClean="0">
                <a:solidFill>
                  <a:srgbClr val="561F1E"/>
                </a:solidFill>
              </a:rPr>
              <a:t>Candidatos </a:t>
            </a:r>
            <a:r>
              <a:rPr lang="es-MX" b="1" dirty="0">
                <a:solidFill>
                  <a:srgbClr val="561F1E"/>
                </a:solidFill>
              </a:rPr>
              <a:t>Electos</a:t>
            </a:r>
          </a:p>
          <a:p>
            <a:r>
              <a:rPr lang="es-MX" b="1" dirty="0">
                <a:solidFill>
                  <a:srgbClr val="561F1E"/>
                </a:solidFill>
              </a:rPr>
              <a:t>Precandidatos y candidatos</a:t>
            </a:r>
          </a:p>
          <a:p>
            <a:r>
              <a:rPr lang="es-MX" b="1" dirty="0">
                <a:solidFill>
                  <a:srgbClr val="561F1E"/>
                </a:solidFill>
              </a:rPr>
              <a:t>Ministros de culto religioso</a:t>
            </a:r>
          </a:p>
          <a:p>
            <a:r>
              <a:rPr lang="es-MX" b="1" dirty="0">
                <a:solidFill>
                  <a:srgbClr val="561F1E"/>
                </a:solidFill>
              </a:rPr>
              <a:t>Fedatarios Públicos</a:t>
            </a:r>
            <a:endParaRPr lang="es-ES_tradnl" b="1" dirty="0">
              <a:solidFill>
                <a:srgbClr val="561F1E"/>
              </a:solidFill>
            </a:endParaRPr>
          </a:p>
        </p:txBody>
      </p:sp>
      <p:sp>
        <p:nvSpPr>
          <p:cNvPr id="4" name="Elipse 3"/>
          <p:cNvSpPr/>
          <p:nvPr/>
        </p:nvSpPr>
        <p:spPr>
          <a:xfrm>
            <a:off x="2152581" y="4338195"/>
            <a:ext cx="212992" cy="21717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s-MX"/>
          </a:p>
        </p:txBody>
      </p:sp>
      <p:sp>
        <p:nvSpPr>
          <p:cNvPr id="11" name="Elipse 10"/>
          <p:cNvSpPr/>
          <p:nvPr/>
        </p:nvSpPr>
        <p:spPr>
          <a:xfrm>
            <a:off x="2152581" y="4603782"/>
            <a:ext cx="212992" cy="21717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s-MX"/>
          </a:p>
        </p:txBody>
      </p:sp>
      <p:sp>
        <p:nvSpPr>
          <p:cNvPr id="12" name="Elipse 11"/>
          <p:cNvSpPr/>
          <p:nvPr/>
        </p:nvSpPr>
        <p:spPr>
          <a:xfrm>
            <a:off x="2152581" y="4878664"/>
            <a:ext cx="212992" cy="21717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s-MX"/>
          </a:p>
        </p:txBody>
      </p:sp>
      <p:sp>
        <p:nvSpPr>
          <p:cNvPr id="13" name="Elipse 12"/>
          <p:cNvSpPr/>
          <p:nvPr/>
        </p:nvSpPr>
        <p:spPr>
          <a:xfrm>
            <a:off x="2152581" y="5153546"/>
            <a:ext cx="212992" cy="21717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s-MX"/>
          </a:p>
        </p:txBody>
      </p:sp>
      <p:sp>
        <p:nvSpPr>
          <p:cNvPr id="14" name="Elipse 13"/>
          <p:cNvSpPr/>
          <p:nvPr/>
        </p:nvSpPr>
        <p:spPr>
          <a:xfrm>
            <a:off x="2152581" y="2965746"/>
            <a:ext cx="212992" cy="217170"/>
          </a:xfrm>
          <a:prstGeom prst="ellipse">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s-MX"/>
          </a:p>
        </p:txBody>
      </p:sp>
      <p:sp>
        <p:nvSpPr>
          <p:cNvPr id="15" name="Elipse 14"/>
          <p:cNvSpPr/>
          <p:nvPr/>
        </p:nvSpPr>
        <p:spPr>
          <a:xfrm>
            <a:off x="2152581" y="3231333"/>
            <a:ext cx="212992" cy="217170"/>
          </a:xfrm>
          <a:prstGeom prst="ellipse">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s-MX"/>
          </a:p>
        </p:txBody>
      </p:sp>
      <p:sp>
        <p:nvSpPr>
          <p:cNvPr id="16" name="Elipse 15"/>
          <p:cNvSpPr/>
          <p:nvPr/>
        </p:nvSpPr>
        <p:spPr>
          <a:xfrm>
            <a:off x="2152581" y="3506215"/>
            <a:ext cx="212992" cy="217170"/>
          </a:xfrm>
          <a:prstGeom prst="ellipse">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s-MX"/>
          </a:p>
        </p:txBody>
      </p:sp>
      <p:sp>
        <p:nvSpPr>
          <p:cNvPr id="17" name="Elipse 16"/>
          <p:cNvSpPr/>
          <p:nvPr/>
        </p:nvSpPr>
        <p:spPr>
          <a:xfrm>
            <a:off x="2152581" y="3781097"/>
            <a:ext cx="212992" cy="217170"/>
          </a:xfrm>
          <a:prstGeom prst="ellipse">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151909" y="592653"/>
            <a:ext cx="5761181" cy="3139321"/>
          </a:xfrm>
          <a:prstGeom prst="rect">
            <a:avLst/>
          </a:prstGeom>
        </p:spPr>
        <p:txBody>
          <a:bodyPr wrap="square">
            <a:spAutoFit/>
          </a:bodyPr>
          <a:lstStyle/>
          <a:p>
            <a:pPr lvl="0"/>
            <a:r>
              <a:rPr lang="es-MX" b="1" dirty="0"/>
              <a:t>Cualquier persona</a:t>
            </a:r>
            <a:endParaRPr lang="es-ES_tradnl" dirty="0"/>
          </a:p>
          <a:p>
            <a:r>
              <a:rPr lang="es-MX" dirty="0"/>
              <a:t>En estos supuestos la ley no exige como elemento subjetivo del tipo que el agente deba contar con una calidad específica, como podría ser el ser servidor público, funcionario partidista, etc</a:t>
            </a:r>
            <a:r>
              <a:rPr lang="es-MX" dirty="0" smtClean="0"/>
              <a:t>.</a:t>
            </a:r>
          </a:p>
          <a:p>
            <a:endParaRPr lang="es-ES_tradnl" dirty="0"/>
          </a:p>
          <a:p>
            <a:r>
              <a:rPr lang="es-MX" b="1" dirty="0" smtClean="0"/>
              <a:t>Artículo </a:t>
            </a:r>
            <a:r>
              <a:rPr lang="es-MX" b="1" dirty="0"/>
              <a:t>7.</a:t>
            </a:r>
            <a:endParaRPr lang="es-ES_tradnl" b="1" dirty="0"/>
          </a:p>
          <a:p>
            <a:pPr lvl="0"/>
            <a:r>
              <a:rPr lang="es-MX" dirty="0"/>
              <a:t>Vote a sabiendas de que no cumple con los requisitos de ley;</a:t>
            </a:r>
            <a:endParaRPr lang="es-ES_tradnl" dirty="0"/>
          </a:p>
          <a:p>
            <a:pPr lvl="0"/>
            <a:r>
              <a:rPr lang="es-MX" dirty="0"/>
              <a:t>Vote más de una vez en una misma elección</a:t>
            </a:r>
            <a:r>
              <a:rPr lang="es-MX" dirty="0" smtClean="0"/>
              <a:t>;</a:t>
            </a:r>
          </a:p>
          <a:p>
            <a:pPr lvl="0"/>
            <a:endParaRPr lang="es-ES_tradnl" dirty="0"/>
          </a:p>
        </p:txBody>
      </p:sp>
      <p:sp>
        <p:nvSpPr>
          <p:cNvPr id="7" name="Elipse 6"/>
          <p:cNvSpPr/>
          <p:nvPr/>
        </p:nvSpPr>
        <p:spPr>
          <a:xfrm>
            <a:off x="2886468" y="682098"/>
            <a:ext cx="212992" cy="2203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5001" r="8125" b="16271"/>
          <a:stretch/>
        </p:blipFill>
        <p:spPr>
          <a:xfrm>
            <a:off x="2554755" y="3516384"/>
            <a:ext cx="5724380" cy="2637581"/>
          </a:xfrm>
          <a:prstGeom prst="rect">
            <a:avLst/>
          </a:prstGeom>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536354" y="964273"/>
            <a:ext cx="5254159" cy="3139321"/>
          </a:xfrm>
          <a:prstGeom prst="rect">
            <a:avLst/>
          </a:prstGeom>
        </p:spPr>
        <p:txBody>
          <a:bodyPr wrap="square">
            <a:spAutoFit/>
          </a:bodyPr>
          <a:lstStyle/>
          <a:p>
            <a:pPr lvl="0" algn="just"/>
            <a:r>
              <a:rPr lang="es-MX" dirty="0"/>
              <a:t> Obstaculice o interfiera el desarrollo normal de las votaciones, el escrutinio y cómputo, o el adecuado ejercicio de las tareas de los funcionarios electorales; introduzca o sustraiga de las urnas ilícitamente una o más boletas electorales, o bien, introduzca boletas falsas; obtenga o solicite declaración firmada del elector acerca de su intención o el sentido de su voto.</a:t>
            </a:r>
            <a:endParaRPr lang="es-ES_tradnl" dirty="0"/>
          </a:p>
          <a:p>
            <a:pPr algn="just"/>
            <a:r>
              <a:rPr lang="es-MX" dirty="0"/>
              <a:t> </a:t>
            </a:r>
            <a:endParaRPr lang="es-ES_tradnl" dirty="0"/>
          </a:p>
          <a:p>
            <a:pPr algn="just"/>
            <a:r>
              <a:rPr lang="es-MX" dirty="0"/>
              <a:t>La pena se aumentará hasta el doble cuando se ejerza violencia contra los funcionarios electorales;</a:t>
            </a:r>
            <a:endParaRPr lang="es-ES_tradnl" dirty="0"/>
          </a:p>
          <a:p>
            <a:pPr algn="just"/>
            <a:r>
              <a:rPr lang="es-MX" dirty="0"/>
              <a:t> </a:t>
            </a:r>
            <a:endParaRPr lang="es-ES_tradnl" dirty="0"/>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5625" r="6875" b="16794"/>
          <a:stretch/>
        </p:blipFill>
        <p:spPr>
          <a:xfrm>
            <a:off x="1956236" y="4016055"/>
            <a:ext cx="5532120" cy="2514982"/>
          </a:xfrm>
          <a:prstGeom prst="rect">
            <a:avLst/>
          </a:prstGeom>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l="10969" r="13782" b="15028"/>
          <a:stretch/>
        </p:blipFill>
        <p:spPr>
          <a:xfrm>
            <a:off x="1489046" y="3766227"/>
            <a:ext cx="4708948" cy="2542076"/>
          </a:xfrm>
          <a:prstGeom prst="rect">
            <a:avLst/>
          </a:prstGeom>
        </p:spPr>
      </p:pic>
      <p:pic>
        <p:nvPicPr>
          <p:cNvPr id="12" name="Imagen 11"/>
          <p:cNvPicPr>
            <a:picLocks noChangeAspect="1"/>
          </p:cNvPicPr>
          <p:nvPr/>
        </p:nvPicPr>
        <p:blipFill rotWithShape="1">
          <a:blip r:embed="rId4">
            <a:extLst>
              <a:ext uri="{28A0092B-C50C-407E-A947-70E740481C1C}">
                <a14:useLocalDpi xmlns:a14="http://schemas.microsoft.com/office/drawing/2010/main" val="0"/>
              </a:ext>
            </a:extLst>
          </a:blip>
          <a:srcRect l="9564" r="10062" b="14570"/>
          <a:stretch/>
        </p:blipFill>
        <p:spPr>
          <a:xfrm>
            <a:off x="3231433" y="1021142"/>
            <a:ext cx="4738533" cy="2407858"/>
          </a:xfrm>
          <a:prstGeom prst="rect">
            <a:avLst/>
          </a:prstGeom>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4859" r="3017" b="22578"/>
          <a:stretch/>
        </p:blipFill>
        <p:spPr>
          <a:xfrm>
            <a:off x="2639230" y="4173757"/>
            <a:ext cx="5098880" cy="2048593"/>
          </a:xfrm>
          <a:prstGeom prst="rect">
            <a:avLst/>
          </a:prstGeom>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8703" r="14421" b="13753"/>
          <a:stretch/>
        </p:blipFill>
        <p:spPr>
          <a:xfrm>
            <a:off x="2022560" y="1091716"/>
            <a:ext cx="4561120" cy="2446392"/>
          </a:xfrm>
          <a:prstGeom prst="rect">
            <a:avLst/>
          </a:prstGeom>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013364" y="923636"/>
            <a:ext cx="5472545" cy="3139321"/>
          </a:xfrm>
          <a:prstGeom prst="rect">
            <a:avLst/>
          </a:prstGeom>
        </p:spPr>
        <p:txBody>
          <a:bodyPr wrap="square">
            <a:spAutoFit/>
          </a:bodyPr>
          <a:lstStyle/>
          <a:p>
            <a:pPr algn="just"/>
            <a:r>
              <a:rPr lang="es-MX" dirty="0"/>
              <a:t>Cualquier otra conducta que vulnere la secrecía del sufragio es igualmente penalmente relevante</a:t>
            </a:r>
            <a:r>
              <a:rPr lang="es-MX" dirty="0" smtClean="0"/>
              <a:t>.</a:t>
            </a:r>
          </a:p>
          <a:p>
            <a:pPr algn="just"/>
            <a:endParaRPr lang="es-ES_tradnl" dirty="0"/>
          </a:p>
          <a:p>
            <a:pPr lvl="0" algn="just"/>
            <a:r>
              <a:rPr lang="es-MX" dirty="0"/>
              <a:t>Aquellos delitos que dañan el correcto desarrollo de la jornada electoral.  En este rubro puede incluirse tanto la sustracción de las boletas ya depositadas en las urnas, la introducción de otras, la solicitud de declaración firmada de los votantes respecto al sentido de su sufragio, hasta la obstrucción o interferencia de los deberes de los funcionarios de casilla (escrutinio, cómputo, traslado y entrega de los paquetes electorales, etc.)</a:t>
            </a:r>
            <a:endParaRPr lang="es-ES_tradnl" dirty="0"/>
          </a:p>
        </p:txBody>
      </p:sp>
      <p:pic>
        <p:nvPicPr>
          <p:cNvPr id="6" name="7 Imagen" descr="DSCF0278.jpg"/>
          <p:cNvPicPr>
            <a:picLocks noChangeAspect="1"/>
          </p:cNvPicPr>
          <p:nvPr/>
        </p:nvPicPr>
        <p:blipFill>
          <a:blip r:embed="rId3">
            <a:duotone>
              <a:prstClr val="black"/>
              <a:srgbClr val="D9C3A5">
                <a:tint val="50000"/>
                <a:satMod val="180000"/>
              </a:srgbClr>
            </a:duotone>
          </a:blip>
          <a:stretch>
            <a:fillRect/>
          </a:stretch>
        </p:blipFill>
        <p:spPr>
          <a:xfrm>
            <a:off x="606865" y="3244273"/>
            <a:ext cx="2002408" cy="30438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735256" y="631329"/>
            <a:ext cx="4706395" cy="5632311"/>
          </a:xfrm>
          <a:prstGeom prst="rect">
            <a:avLst/>
          </a:prstGeom>
        </p:spPr>
        <p:txBody>
          <a:bodyPr wrap="square">
            <a:spAutoFit/>
          </a:bodyPr>
          <a:lstStyle/>
          <a:p>
            <a:pPr lvl="0" algn="just"/>
            <a:r>
              <a:rPr lang="es-MX" b="1" dirty="0"/>
              <a:t>La Fiscalia Especializada para la Atención de Delitos </a:t>
            </a:r>
            <a:r>
              <a:rPr lang="es-MX" b="1" dirty="0" smtClean="0"/>
              <a:t>Electorales.</a:t>
            </a:r>
            <a:r>
              <a:rPr lang="es-ES_tradnl" dirty="0"/>
              <a:t> </a:t>
            </a:r>
            <a:endParaRPr lang="es-ES_tradnl" dirty="0" smtClean="0"/>
          </a:p>
          <a:p>
            <a:pPr algn="just"/>
            <a:r>
              <a:rPr lang="es-MX" dirty="0"/>
              <a:t> </a:t>
            </a:r>
            <a:endParaRPr lang="es-ES_tradnl" dirty="0" smtClean="0">
              <a:effectLst/>
            </a:endParaRPr>
          </a:p>
          <a:p>
            <a:pPr algn="just"/>
            <a:r>
              <a:rPr lang="es-MX" dirty="0"/>
              <a:t>Por Acuerdo publicado en el Diario Oficial de la Federación (DOF) de fecha 23 de marzo de 1994, el Consejo General del entonces Instituto Federal Electoral (hoy Instituto Nacional Electoral, INE), encomendó a su Presidente la promoción, ante la Procuraduría General de la República (PGR), de la creación de una </a:t>
            </a:r>
            <a:r>
              <a:rPr lang="es-MX" i="1" dirty="0"/>
              <a:t>“fiscalía especial”</a:t>
            </a:r>
            <a:r>
              <a:rPr lang="es-MX" dirty="0"/>
              <a:t> para la investigación de delitos electorales, que tuviera, entre otras bases, </a:t>
            </a:r>
            <a:r>
              <a:rPr lang="es-MX" dirty="0" smtClean="0"/>
              <a:t>un </a:t>
            </a:r>
            <a:r>
              <a:rPr lang="es-MX" dirty="0"/>
              <a:t>titular </a:t>
            </a:r>
            <a:r>
              <a:rPr lang="es-MX" dirty="0" smtClean="0"/>
              <a:t>con el nivel </a:t>
            </a:r>
            <a:r>
              <a:rPr lang="es-MX" dirty="0"/>
              <a:t>equivalente al de </a:t>
            </a:r>
            <a:r>
              <a:rPr lang="es-MX" dirty="0" smtClean="0"/>
              <a:t>subprocurador</a:t>
            </a:r>
            <a:r>
              <a:rPr lang="es-MX" dirty="0"/>
              <a:t>, con plena autonomía técnica, y con los recursos necesarios para llevar a cabo sus funciones</a:t>
            </a:r>
            <a:r>
              <a:rPr lang="es-MX" dirty="0" smtClean="0"/>
              <a:t>.</a:t>
            </a:r>
          </a:p>
          <a:p>
            <a:pPr algn="just"/>
            <a:endParaRPr lang="es-ES_tradnl" dirty="0" smtClean="0">
              <a:effectLst/>
            </a:endParaRPr>
          </a:p>
          <a:p>
            <a:pPr algn="just"/>
            <a:r>
              <a:rPr lang="es-MX" dirty="0"/>
              <a:t>Como resultado del Acuerdo aludido, el 19 de julio de 1994 se publicó en el DOF el Decreto Presidencial mediante el cual fueron </a:t>
            </a:r>
            <a:endParaRPr lang="es-ES" dirty="0"/>
          </a:p>
        </p:txBody>
      </p:sp>
      <p:pic>
        <p:nvPicPr>
          <p:cNvPr id="6" name="3 Imagen" descr="DSCF0322.JPG"/>
          <p:cNvPicPr>
            <a:picLocks noChangeAspect="1"/>
          </p:cNvPicPr>
          <p:nvPr/>
        </p:nvPicPr>
        <p:blipFill>
          <a:blip r:embed="rId3" cstate="print">
            <a:duotone>
              <a:prstClr val="black"/>
              <a:srgbClr val="D9C3A5">
                <a:tint val="50000"/>
                <a:satMod val="180000"/>
              </a:srgbClr>
            </a:duotone>
          </a:blip>
          <a:stretch>
            <a:fillRect/>
          </a:stretch>
        </p:blipFill>
        <p:spPr>
          <a:xfrm>
            <a:off x="273724" y="4086767"/>
            <a:ext cx="2461532" cy="19211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521364" y="1179722"/>
            <a:ext cx="5335686" cy="5078314"/>
          </a:xfrm>
          <a:prstGeom prst="rect">
            <a:avLst/>
          </a:prstGeom>
        </p:spPr>
        <p:txBody>
          <a:bodyPr wrap="square">
            <a:spAutoFit/>
          </a:bodyPr>
          <a:lstStyle/>
          <a:p>
            <a:pPr lvl="0" algn="just"/>
            <a:r>
              <a:rPr lang="es-MX" b="1" dirty="0" smtClean="0">
                <a:effectLst/>
              </a:rPr>
              <a:t>Por Funcionarios Electorales</a:t>
            </a:r>
          </a:p>
          <a:p>
            <a:pPr lvl="0" algn="just"/>
            <a:endParaRPr lang="es-ES_tradnl" dirty="0" smtClean="0">
              <a:effectLst/>
            </a:endParaRPr>
          </a:p>
          <a:p>
            <a:pPr algn="just"/>
            <a:r>
              <a:rPr lang="es-MX" b="1" dirty="0"/>
              <a:t>Un funcionario electoral</a:t>
            </a:r>
            <a:r>
              <a:rPr lang="es-MX" dirty="0"/>
              <a:t>, en atención a la LGMDE, es toda </a:t>
            </a:r>
            <a:r>
              <a:rPr lang="es-MX" b="1" dirty="0"/>
              <a:t>aquella persona que</a:t>
            </a:r>
            <a:r>
              <a:rPr lang="es-MX" dirty="0"/>
              <a:t> conforme a la legislación electoral </a:t>
            </a:r>
            <a:r>
              <a:rPr lang="es-MX" b="1" dirty="0"/>
              <a:t>integra los órganos que llevan a cabo funciones electorales</a:t>
            </a:r>
            <a:r>
              <a:rPr lang="es-MX" dirty="0"/>
              <a:t>; habida cuenta de lo anterior, es que la penalidad contemplada en los delitos electorales perpetrados por funcionarios electorales es mayor a la referida  en tratándose de los ilícitos de la misma naturaleza que comete cualquier persona</a:t>
            </a:r>
            <a:r>
              <a:rPr lang="es-MX" dirty="0" smtClean="0"/>
              <a:t>.</a:t>
            </a:r>
          </a:p>
          <a:p>
            <a:pPr algn="just"/>
            <a:endParaRPr lang="es-ES_tradnl" dirty="0"/>
          </a:p>
          <a:p>
            <a:pPr algn="just"/>
            <a:r>
              <a:rPr lang="es-MX" dirty="0"/>
              <a:t>Consideramos que dicha penalidad </a:t>
            </a:r>
            <a:r>
              <a:rPr lang="es-MX" i="1" dirty="0"/>
              <a:t>superior</a:t>
            </a:r>
            <a:r>
              <a:rPr lang="es-MX" dirty="0"/>
              <a:t> obedece a que un funcionario electoral, tanto por la naturaleza de su empleo como por el vínculo que mantiene con el organismo electoral en el que participa, debe ceñirse a los principios democráticos, al respeto a las instituciones, y de manera enfática, a la voluntad popular expresada a través del voto. </a:t>
            </a:r>
            <a:endParaRPr lang="es-ES_tradnl" dirty="0"/>
          </a:p>
        </p:txBody>
      </p:sp>
      <p:pic>
        <p:nvPicPr>
          <p:cNvPr id="6" name="6 Imagen" descr="IMG_0085.JPG"/>
          <p:cNvPicPr>
            <a:picLocks noChangeAspect="1"/>
          </p:cNvPicPr>
          <p:nvPr/>
        </p:nvPicPr>
        <p:blipFill>
          <a:blip r:embed="rId3" cstate="print">
            <a:duotone>
              <a:prstClr val="black"/>
              <a:srgbClr val="D9C3A5">
                <a:tint val="50000"/>
                <a:satMod val="180000"/>
              </a:srgbClr>
            </a:duotone>
          </a:blip>
          <a:stretch>
            <a:fillRect/>
          </a:stretch>
        </p:blipFill>
        <p:spPr>
          <a:xfrm>
            <a:off x="269889" y="3853432"/>
            <a:ext cx="3017489" cy="20116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Elipse 8"/>
          <p:cNvSpPr/>
          <p:nvPr/>
        </p:nvSpPr>
        <p:spPr>
          <a:xfrm>
            <a:off x="3234414" y="1284264"/>
            <a:ext cx="212992" cy="2203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752273" y="1318621"/>
            <a:ext cx="4796398" cy="3416320"/>
          </a:xfrm>
          <a:prstGeom prst="rect">
            <a:avLst/>
          </a:prstGeom>
        </p:spPr>
        <p:txBody>
          <a:bodyPr wrap="square">
            <a:spAutoFit/>
          </a:bodyPr>
          <a:lstStyle/>
          <a:p>
            <a:pPr algn="just"/>
            <a:r>
              <a:rPr lang="es-MX" dirty="0"/>
              <a:t>Conductas que corrompan al sufragio y, por tanto, al sistema democrático representativo deberán ser enérgicamente sancionadas y más aún cuando el transgresor de la norma, se desempeñe en el ámbito electoral</a:t>
            </a:r>
            <a:r>
              <a:rPr lang="es-MX" dirty="0" smtClean="0"/>
              <a:t>.</a:t>
            </a:r>
          </a:p>
          <a:p>
            <a:pPr algn="just"/>
            <a:endParaRPr lang="es-ES_tradnl" dirty="0"/>
          </a:p>
          <a:p>
            <a:pPr algn="just"/>
            <a:r>
              <a:rPr lang="es-MX" dirty="0"/>
              <a:t>Dentro de los delitos cometidos por funcionarios electorales que con mayor frecuencia se actualizan, con base a las denuncias que se han presentado ante la Fiscalía Especializada para la Atención de Delitos Electorales (FEPADE), encontramos:</a:t>
            </a:r>
            <a:endParaRPr lang="es-ES_tradnl" dirty="0"/>
          </a:p>
        </p:txBody>
      </p:sp>
      <p:pic>
        <p:nvPicPr>
          <p:cNvPr id="6" name="Picture 11" descr="http://www.enlineadirecta.info/fotos/Z-Votaciones"/>
          <p:cNvPicPr>
            <a:picLocks noChangeAspect="1" noChangeArrowheads="1"/>
          </p:cNvPicPr>
          <p:nvPr/>
        </p:nvPicPr>
        <p:blipFill>
          <a:blip r:embed="rId3">
            <a:duotone>
              <a:prstClr val="black"/>
              <a:srgbClr val="D9C3A5">
                <a:tint val="50000"/>
                <a:satMod val="180000"/>
              </a:srgbClr>
            </a:duotone>
          </a:blip>
          <a:srcRect/>
          <a:stretch>
            <a:fillRect/>
          </a:stretch>
        </p:blipFill>
        <p:spPr bwMode="auto">
          <a:xfrm>
            <a:off x="413485" y="3706232"/>
            <a:ext cx="3265716" cy="24705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61909"/>
          </a:xfrm>
          <a:prstGeom prst="rect">
            <a:avLst/>
          </a:prstGeom>
        </p:spPr>
      </p:pic>
      <p:sp>
        <p:nvSpPr>
          <p:cNvPr id="2" name="Rectángulo 1"/>
          <p:cNvSpPr/>
          <p:nvPr/>
        </p:nvSpPr>
        <p:spPr>
          <a:xfrm>
            <a:off x="2068252" y="3659940"/>
            <a:ext cx="5507181" cy="2585323"/>
          </a:xfrm>
          <a:prstGeom prst="rect">
            <a:avLst/>
          </a:prstGeom>
        </p:spPr>
        <p:txBody>
          <a:bodyPr wrap="square">
            <a:spAutoFit/>
          </a:bodyPr>
          <a:lstStyle/>
          <a:p>
            <a:pPr algn="just"/>
            <a:endParaRPr lang="es-ES_tradnl" dirty="0" smtClean="0">
              <a:effectLst/>
            </a:endParaRPr>
          </a:p>
          <a:p>
            <a:pPr algn="just"/>
            <a:r>
              <a:rPr lang="es-MX" dirty="0" smtClean="0">
                <a:effectLst/>
              </a:rPr>
              <a:t>Desafortunadamente hoy en día es cada vez más común el mal uso que se le ha dado a los registros, padrones, listas de electores, etc., generalmente, estos son comercializados a terceros, como lo pueden ser tiendas departamentales, instituciones bancarias, etc., o incluso, se puede dar el caso de que esos datos sean vendidos a organizaciones delictivas ávidas de conocer información tan delicada para la consecución de sus fines.</a:t>
            </a:r>
            <a:endParaRPr lang="es-ES_tradnl" dirty="0">
              <a:effectLst/>
            </a:endParaRPr>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7999" r="10376" b="16010"/>
          <a:stretch/>
        </p:blipFill>
        <p:spPr>
          <a:xfrm>
            <a:off x="2030966" y="1117511"/>
            <a:ext cx="5581751" cy="2745829"/>
          </a:xfrm>
          <a:prstGeom prst="rect">
            <a:avLst/>
          </a:prstGeom>
        </p:spPr>
      </p:pic>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1745028" y="1507551"/>
            <a:ext cx="6419168" cy="4801315"/>
          </a:xfrm>
          <a:prstGeom prst="rect">
            <a:avLst/>
          </a:prstGeom>
        </p:spPr>
        <p:txBody>
          <a:bodyPr wrap="square">
            <a:spAutoFit/>
          </a:bodyPr>
          <a:lstStyle/>
          <a:p>
            <a:pPr lvl="0" algn="just"/>
            <a:r>
              <a:rPr lang="es-MX" dirty="0" smtClean="0">
                <a:effectLst/>
              </a:rPr>
              <a:t>No entregue o impida la entrega oportuna de documentos o materiales electorales, sin mediar causa justificada.</a:t>
            </a:r>
          </a:p>
          <a:p>
            <a:pPr lvl="0" algn="just"/>
            <a:endParaRPr lang="es-ES_tradnl" dirty="0" smtClean="0">
              <a:effectLst/>
            </a:endParaRPr>
          </a:p>
          <a:p>
            <a:pPr algn="just"/>
            <a:r>
              <a:rPr lang="es-MX" dirty="0" smtClean="0">
                <a:effectLst/>
              </a:rPr>
              <a:t>La presente conducta tiene por efecto obstaculizar el normal desarrollo de la jornada electoral, generar zozobra entre aquellos que pretenden votar pues la no entrega, o en su caso, el impedimento respecto a la entrega de documentos o materiales electorales, merma directamente la posibilidad de que la población pueda sufragar en virtud de la carencia de tales recursos.</a:t>
            </a:r>
          </a:p>
          <a:p>
            <a:pPr algn="just"/>
            <a:endParaRPr lang="es-ES_tradnl" dirty="0" smtClean="0">
              <a:effectLst/>
            </a:endParaRPr>
          </a:p>
          <a:p>
            <a:pPr lvl="0" algn="just"/>
            <a:r>
              <a:rPr lang="es-MX" dirty="0" smtClean="0">
                <a:effectLst/>
              </a:rPr>
              <a:t>Induzca o ejerza presión, en ejercicio de sus funciones, sobre los electores para votar o abstenerse de votar por un partido político, coalición o candidato.</a:t>
            </a:r>
          </a:p>
          <a:p>
            <a:pPr lvl="0" algn="just"/>
            <a:endParaRPr lang="es-ES_tradnl" dirty="0" smtClean="0">
              <a:effectLst/>
            </a:endParaRPr>
          </a:p>
          <a:p>
            <a:pPr algn="just"/>
            <a:r>
              <a:rPr lang="es-MX" dirty="0"/>
              <a:t>En virtud de los diversos intereses que convergen en el escenario electoral, desafortunadamente, es frecuente que los </a:t>
            </a:r>
            <a:endParaRPr lang="es-ES" dirty="0"/>
          </a:p>
        </p:txBody>
      </p:sp>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1817946" y="2043538"/>
            <a:ext cx="6469451" cy="923330"/>
          </a:xfrm>
          <a:prstGeom prst="rect">
            <a:avLst/>
          </a:prstGeom>
        </p:spPr>
        <p:txBody>
          <a:bodyPr wrap="square">
            <a:spAutoFit/>
          </a:bodyPr>
          <a:lstStyle/>
          <a:p>
            <a:pPr algn="just"/>
            <a:r>
              <a:rPr lang="es-MX" dirty="0" smtClean="0">
                <a:effectLst/>
              </a:rPr>
              <a:t>funcionarios electorales incurran en la inducción o la presión sobre el electorado en relación al sentido de su voto.</a:t>
            </a:r>
          </a:p>
          <a:p>
            <a:pPr algn="just"/>
            <a:r>
              <a:rPr lang="es-MX" dirty="0"/>
              <a:t> </a:t>
            </a:r>
            <a:endParaRPr lang="es-ES_tradnl" dirty="0" smtClean="0">
              <a:effectLst/>
            </a:endParaRPr>
          </a:p>
        </p:txBody>
      </p:sp>
      <p:sp>
        <p:nvSpPr>
          <p:cNvPr id="7" name="Rectángulo 6"/>
          <p:cNvSpPr/>
          <p:nvPr/>
        </p:nvSpPr>
        <p:spPr>
          <a:xfrm>
            <a:off x="1680089" y="3111940"/>
            <a:ext cx="6525551" cy="1200329"/>
          </a:xfrm>
          <a:prstGeom prst="rect">
            <a:avLst/>
          </a:prstGeom>
        </p:spPr>
        <p:txBody>
          <a:bodyPr wrap="square">
            <a:spAutoFit/>
          </a:bodyPr>
          <a:lstStyle/>
          <a:p>
            <a:pPr algn="just"/>
            <a:r>
              <a:rPr lang="es-MX" dirty="0"/>
              <a:t>IX. Permita que un ciudadano emita su voto a sabiendas de que no cumple con los requisitos de ley o que se introduzcan en las urnas ilícitamente una o más boletas </a:t>
            </a:r>
            <a:r>
              <a:rPr lang="es-MX" dirty="0" smtClean="0"/>
              <a:t>electorales</a:t>
            </a:r>
            <a:r>
              <a:rPr lang="es-MX" dirty="0"/>
              <a:t>.</a:t>
            </a:r>
            <a:endParaRPr lang="es-MX" dirty="0" smtClean="0"/>
          </a:p>
          <a:p>
            <a:pPr algn="just"/>
            <a:endParaRPr lang="es-ES_tradnl" dirty="0"/>
          </a:p>
        </p:txBody>
      </p:sp>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38818"/>
          </a:xfrm>
          <a:prstGeom prst="rect">
            <a:avLst/>
          </a:prstGeom>
        </p:spPr>
      </p:pic>
      <p:sp>
        <p:nvSpPr>
          <p:cNvPr id="2" name="Rectángulo 1"/>
          <p:cNvSpPr/>
          <p:nvPr/>
        </p:nvSpPr>
        <p:spPr>
          <a:xfrm>
            <a:off x="1727387" y="1605708"/>
            <a:ext cx="6365976" cy="4247317"/>
          </a:xfrm>
          <a:prstGeom prst="rect">
            <a:avLst/>
          </a:prstGeom>
        </p:spPr>
        <p:txBody>
          <a:bodyPr wrap="square">
            <a:spAutoFit/>
          </a:bodyPr>
          <a:lstStyle/>
          <a:p>
            <a:pPr algn="just"/>
            <a:r>
              <a:rPr lang="es-MX" dirty="0"/>
              <a:t>X. Divulgue, de manera pública y dolosa, noticias falsas en torno al desarrollo de la jornada electoral o respecto de sus resultados</a:t>
            </a:r>
            <a:r>
              <a:rPr lang="es-MX" dirty="0" smtClean="0"/>
              <a:t>.</a:t>
            </a:r>
          </a:p>
          <a:p>
            <a:pPr algn="just"/>
            <a:endParaRPr lang="es-ES_tradnl" dirty="0"/>
          </a:p>
          <a:p>
            <a:pPr algn="just"/>
            <a:r>
              <a:rPr lang="es-MX" dirty="0"/>
              <a:t>La presente conducta resultada cada vez más frecuente y como ejemplo se encuentra la divulgación de noticias falsas tales como que en determinada casilla o distrito se han registrado hechos violentos, evidentemente, con miras a atemorizar a la población y así evitar que la misma salga a votar. </a:t>
            </a:r>
            <a:endParaRPr lang="es-MX" dirty="0" smtClean="0"/>
          </a:p>
          <a:p>
            <a:pPr algn="just"/>
            <a:endParaRPr lang="es-ES_tradnl" dirty="0"/>
          </a:p>
          <a:p>
            <a:pPr algn="just"/>
            <a:r>
              <a:rPr lang="es-MX" dirty="0"/>
              <a:t>Además, a últimas fechas las redes sociales se han convertido en un instrumento idóneo para la divulgación de dichas noticias apócrifas que lo único que generan son miedo, desinformación y, en muchos de los casos, hasta encono social cuando se hace del conocimiento de la sociedad un aventurado, e incluso, falso resultado de la contienda electoral.</a:t>
            </a:r>
            <a:endParaRPr lang="es-ES_tradnl" dirty="0"/>
          </a:p>
        </p:txBody>
      </p:sp>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1879493" y="1729973"/>
            <a:ext cx="6239646" cy="4247317"/>
          </a:xfrm>
          <a:prstGeom prst="rect">
            <a:avLst/>
          </a:prstGeom>
        </p:spPr>
        <p:txBody>
          <a:bodyPr wrap="square">
            <a:spAutoFit/>
          </a:bodyPr>
          <a:lstStyle/>
          <a:p>
            <a:pPr lvl="0" algn="just"/>
            <a:r>
              <a:rPr lang="es-MX" b="1" dirty="0" smtClean="0">
                <a:effectLst/>
              </a:rPr>
              <a:t>Por funcionarios partidistas</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De conformidad a lo dispuesto por la Carta Magna, en el artículo 9°, en su primer párrafo, no se puede coartar el derecho de asociarse o reunirse pacíficamente, con cualquier objeto lícito; sin embargo, para efecto de tomar parte de los asuntos políticos del país, solamente podrán hacerlo aquellos que sean ciudadanos de la República Mexicana.</a:t>
            </a:r>
            <a:endParaRPr lang="es-ES_tradnl" dirty="0" smtClean="0">
              <a:effectLst/>
            </a:endParaRPr>
          </a:p>
          <a:p>
            <a:pPr algn="just"/>
            <a:r>
              <a:rPr lang="es-MX" dirty="0" smtClean="0">
                <a:effectLst/>
              </a:rPr>
              <a:t> </a:t>
            </a:r>
            <a:endParaRPr lang="es-ES_tradnl" dirty="0" smtClean="0">
              <a:effectLst/>
            </a:endParaRPr>
          </a:p>
          <a:p>
            <a:pPr algn="just"/>
            <a:r>
              <a:rPr lang="es-MX" dirty="0"/>
              <a:t>Cabe recordar que para ser considerado como “ciudadano mexicano” es preciso contar con dieciocho años cumplidos y tener un modo honesto de vivir (Artículo 34 Constitucional), así las cosas, el artículo 35 del mismo ordenamiento, en su fracción segunda, establece algunas de las facultades que todo ciudadano mexicano </a:t>
            </a:r>
            <a:endParaRPr lang="es-ES" dirty="0"/>
          </a:p>
        </p:txBody>
      </p:sp>
      <p:sp>
        <p:nvSpPr>
          <p:cNvPr id="8" name="Elipse 7"/>
          <p:cNvSpPr/>
          <p:nvPr/>
        </p:nvSpPr>
        <p:spPr>
          <a:xfrm>
            <a:off x="1597896" y="1808371"/>
            <a:ext cx="212992" cy="2203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056511" y="1380109"/>
            <a:ext cx="6299486" cy="3693319"/>
          </a:xfrm>
          <a:prstGeom prst="rect">
            <a:avLst/>
          </a:prstGeom>
        </p:spPr>
        <p:txBody>
          <a:bodyPr wrap="square">
            <a:spAutoFit/>
          </a:bodyPr>
          <a:lstStyle/>
          <a:p>
            <a:r>
              <a:rPr lang="es-MX" dirty="0" smtClean="0">
                <a:effectLst/>
              </a:rPr>
              <a:t>podrá ejercer en materia política, como lo es el derecho a votar y ser votado. En este sentido, para ejercer el derecho al voto pasivo,  alguno de los partidos políticos debidamente registrados, lo postularán para un cargo de elección popular;  es importante destacar que, a partir del 2012,  existen ya reguladas las denominadas “candidaturas independientes” que serán materia de otro foro.</a:t>
            </a:r>
          </a:p>
          <a:p>
            <a:endParaRPr lang="es-ES_tradnl" dirty="0" smtClean="0">
              <a:effectLst/>
            </a:endParaRPr>
          </a:p>
          <a:p>
            <a:r>
              <a:rPr lang="es-MX" dirty="0" smtClean="0">
                <a:effectLst/>
              </a:rPr>
              <a:t>Toda vez que existen militantes de partidos políticos que, a su vez, ejercen cargos públicos, el legislador consideró trascedente el incorporar en la LGMDE un listado de las conductas típicas que pueden ser cometidas por funcionarios partidistas:</a:t>
            </a:r>
          </a:p>
          <a:p>
            <a:endParaRPr lang="es-ES_tradnl" dirty="0" smtClean="0">
              <a:effectLst/>
            </a:endParaRPr>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1348740" y="1124043"/>
            <a:ext cx="7488012" cy="5632311"/>
          </a:xfrm>
          <a:prstGeom prst="rect">
            <a:avLst/>
          </a:prstGeom>
        </p:spPr>
        <p:txBody>
          <a:bodyPr wrap="square">
            <a:spAutoFit/>
          </a:bodyPr>
          <a:lstStyle/>
          <a:p>
            <a:pPr algn="just"/>
            <a:r>
              <a:rPr lang="es-MX" b="1" dirty="0" smtClean="0"/>
              <a:t>        Artículo </a:t>
            </a:r>
            <a:r>
              <a:rPr lang="es-MX" b="1" dirty="0"/>
              <a:t>9</a:t>
            </a:r>
            <a:r>
              <a:rPr lang="es-MX" dirty="0"/>
              <a:t>. Se impondrán de cien a doscientos días multa y prisión de dos a seis años, al funcionario partidista o al candidato que</a:t>
            </a:r>
            <a:r>
              <a:rPr lang="es-MX" dirty="0" smtClean="0"/>
              <a:t>:</a:t>
            </a:r>
          </a:p>
          <a:p>
            <a:pPr algn="just"/>
            <a:endParaRPr lang="es-ES_tradnl" dirty="0"/>
          </a:p>
          <a:p>
            <a:pPr algn="just"/>
            <a:r>
              <a:rPr lang="es-MX" dirty="0" smtClean="0">
                <a:effectLst/>
              </a:rPr>
              <a:t>I. Ejerza presión o induzca a los electores a votar o abstenerse de votar por un candidato, partido político o coalición, el día de la elección o en alguno de los tres días anteriores a la misma;</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II. Realice o distribuya propaganda electoral durante la jornada electoral;</a:t>
            </a:r>
            <a:endParaRPr lang="es-ES_tradnl" dirty="0" smtClean="0">
              <a:effectLst/>
            </a:endParaRPr>
          </a:p>
          <a:p>
            <a:pPr algn="just"/>
            <a:r>
              <a:rPr lang="es-MX" dirty="0" smtClean="0">
                <a:effectLst/>
              </a:rPr>
              <a:t> </a:t>
            </a:r>
          </a:p>
          <a:p>
            <a:pPr algn="just"/>
            <a:endParaRPr lang="es-ES_tradnl" dirty="0" smtClean="0">
              <a:effectLst/>
            </a:endParaRPr>
          </a:p>
          <a:p>
            <a:pPr algn="just"/>
            <a:r>
              <a:rPr lang="es-MX" dirty="0" smtClean="0">
                <a:effectLst/>
              </a:rPr>
              <a:t> </a:t>
            </a:r>
            <a:endParaRPr lang="es-ES_tradnl" dirty="0" smtClean="0">
              <a:effectLst/>
            </a:endParaRPr>
          </a:p>
          <a:p>
            <a:pPr algn="just"/>
            <a:endParaRPr lang="es-MX" dirty="0" smtClean="0">
              <a:effectLst/>
            </a:endParaRPr>
          </a:p>
          <a:p>
            <a:pPr algn="just"/>
            <a:endParaRPr lang="es-MX" dirty="0"/>
          </a:p>
          <a:p>
            <a:pPr algn="just"/>
            <a:endParaRPr lang="es-MX" dirty="0" smtClean="0">
              <a:effectLst/>
            </a:endParaRPr>
          </a:p>
          <a:p>
            <a:pPr algn="just"/>
            <a:endParaRPr lang="es-MX" dirty="0"/>
          </a:p>
          <a:p>
            <a:pPr algn="just"/>
            <a:endParaRPr lang="es-MX" dirty="0" smtClean="0">
              <a:effectLst/>
            </a:endParaRPr>
          </a:p>
          <a:p>
            <a:pPr algn="just"/>
            <a:endParaRPr lang="es-MX" dirty="0"/>
          </a:p>
          <a:p>
            <a:pPr algn="just"/>
            <a:r>
              <a:rPr lang="es-MX" dirty="0" smtClean="0">
                <a:effectLst/>
              </a:rPr>
              <a:t>IV. Obstaculice el desarrollo normal de la votación o de los actos posteriores a la misma sin mediar causa justificada, o con ese fin ejerza violencia sobre los funcionarios electorales;</a:t>
            </a:r>
            <a:endParaRPr lang="es-ES_tradnl" dirty="0">
              <a:effectLst/>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9997" r="11003" b="14852"/>
          <a:stretch/>
        </p:blipFill>
        <p:spPr>
          <a:xfrm>
            <a:off x="2617470" y="3429000"/>
            <a:ext cx="4549140" cy="2344092"/>
          </a:xfrm>
          <a:prstGeom prst="rect">
            <a:avLst/>
          </a:prstGeom>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108215" y="1410493"/>
            <a:ext cx="6219699" cy="4801315"/>
          </a:xfrm>
          <a:prstGeom prst="rect">
            <a:avLst/>
          </a:prstGeom>
        </p:spPr>
        <p:txBody>
          <a:bodyPr wrap="square">
            <a:spAutoFit/>
          </a:bodyPr>
          <a:lstStyle/>
          <a:p>
            <a:r>
              <a:rPr lang="es-MX" dirty="0" smtClean="0">
                <a:effectLst/>
              </a:rPr>
              <a:t>V. Divulgue, de manera pública y dolosa, noticias falsas en torno al desarrollo de la jornada electoral o respecto de sus resultados;</a:t>
            </a:r>
            <a:endParaRPr lang="es-ES_tradnl" dirty="0" smtClean="0">
              <a:effectLst/>
            </a:endParaRPr>
          </a:p>
          <a:p>
            <a:r>
              <a:rPr lang="es-MX" dirty="0" smtClean="0">
                <a:effectLst/>
              </a:rPr>
              <a:t> </a:t>
            </a:r>
            <a:endParaRPr lang="es-ES_tradnl" dirty="0" smtClean="0">
              <a:effectLst/>
            </a:endParaRPr>
          </a:p>
          <a:p>
            <a:r>
              <a:rPr lang="es-MX" dirty="0" smtClean="0">
                <a:effectLst/>
              </a:rPr>
              <a:t>VI. Impida la instalación, apertura o clausura de una casilla, así como el escrutinio y cómputo, el traslado y entrega de los paquetes y documentación electoral, o el adecuado ejercicio de las tareas de los funcionarios electorales;</a:t>
            </a:r>
            <a:endParaRPr lang="es-ES_tradnl" dirty="0" smtClean="0">
              <a:effectLst/>
            </a:endParaRPr>
          </a:p>
          <a:p>
            <a:r>
              <a:rPr lang="es-MX" dirty="0" smtClean="0">
                <a:effectLst/>
              </a:rPr>
              <a:t> </a:t>
            </a:r>
            <a:endParaRPr lang="es-ES_tradnl" dirty="0" smtClean="0">
              <a:effectLst/>
            </a:endParaRPr>
          </a:p>
          <a:p>
            <a:r>
              <a:rPr lang="es-MX" dirty="0" smtClean="0">
                <a:effectLst/>
              </a:rPr>
              <a:t>VII. Se abstenga de rendir cuentas o de realizar la comprobación o justificación de los gastos ordinarios o gastos de eventos proselitistas de campaña de algún partido político, coalición, agrupación política nacional o candidato, una vez que hubiese sido legalmente requerido dentro del ámbito de sus facultades;</a:t>
            </a:r>
            <a:endParaRPr lang="es-ES_tradnl" dirty="0" smtClean="0">
              <a:effectLst/>
            </a:endParaRPr>
          </a:p>
          <a:p>
            <a:r>
              <a:rPr lang="es-MX" dirty="0" smtClean="0">
                <a:effectLst/>
              </a:rPr>
              <a:t> </a:t>
            </a:r>
            <a:endParaRPr lang="es-ES_tradnl" dirty="0" smtClean="0">
              <a:effectLst/>
            </a:endParaRPr>
          </a:p>
          <a:p>
            <a:r>
              <a:rPr lang="es-MX" dirty="0" smtClean="0">
                <a:effectLst/>
              </a:rPr>
              <a:t>VIII. Durante la etapa de preparación de la elección o en la jornada electoral, solicite votos por paga, promesa de dinero, recompensa o cualquier otra contraprestación;</a:t>
            </a:r>
            <a:endParaRPr lang="es-ES_tradnl" dirty="0">
              <a:effectLst/>
            </a:endParaRPr>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
            <a:ext cx="9144000" cy="6858000"/>
          </a:xfrm>
          <a:prstGeom prst="rect">
            <a:avLst/>
          </a:prstGeom>
        </p:spPr>
      </p:pic>
      <p:sp>
        <p:nvSpPr>
          <p:cNvPr id="2" name="Rectángulo 1"/>
          <p:cNvSpPr/>
          <p:nvPr/>
        </p:nvSpPr>
        <p:spPr>
          <a:xfrm>
            <a:off x="2129357" y="1290702"/>
            <a:ext cx="6124951" cy="2031325"/>
          </a:xfrm>
          <a:prstGeom prst="rect">
            <a:avLst/>
          </a:prstGeom>
        </p:spPr>
        <p:txBody>
          <a:bodyPr wrap="square">
            <a:spAutoFit/>
          </a:bodyPr>
          <a:lstStyle/>
          <a:p>
            <a:pPr algn="just"/>
            <a:r>
              <a:rPr lang="es-MX" dirty="0"/>
              <a:t>reformadas diversas disposiciones de la Ley Orgánica de la PGR y, como se mencionó anteriormente, se estableció la creación de la FEPADE, con el rango de subprocuraduría, invistiéndose a su titular de plena autonomía técnica</a:t>
            </a:r>
            <a:r>
              <a:rPr lang="es-MX" dirty="0" smtClean="0"/>
              <a:t>.</a:t>
            </a:r>
          </a:p>
          <a:p>
            <a:pPr algn="just"/>
            <a:endParaRPr lang="es-ES_tradnl" dirty="0" smtClean="0">
              <a:effectLst/>
            </a:endParaRPr>
          </a:p>
          <a:p>
            <a:pPr algn="just"/>
            <a:r>
              <a:rPr lang="es-MX" dirty="0" smtClean="0"/>
              <a:t>De </a:t>
            </a:r>
            <a:r>
              <a:rPr lang="es-MX" dirty="0"/>
              <a:t>lo anterior se puede extraer que las funciones principales de la FEPADE son:</a:t>
            </a:r>
            <a:endParaRPr lang="es-ES_tradnl" dirty="0">
              <a:effectLst/>
            </a:endParaRPr>
          </a:p>
        </p:txBody>
      </p:sp>
      <p:sp>
        <p:nvSpPr>
          <p:cNvPr id="3" name="Rectángulo 2"/>
          <p:cNvSpPr/>
          <p:nvPr/>
        </p:nvSpPr>
        <p:spPr>
          <a:xfrm>
            <a:off x="2829007" y="3936731"/>
            <a:ext cx="4572000" cy="2031325"/>
          </a:xfrm>
          <a:prstGeom prst="rect">
            <a:avLst/>
          </a:prstGeom>
        </p:spPr>
        <p:txBody>
          <a:bodyPr>
            <a:spAutoFit/>
          </a:bodyPr>
          <a:lstStyle/>
          <a:p>
            <a:pPr marL="285750" lvl="0" indent="-285750">
              <a:buFont typeface="Arial" panose="020B0604020202020204" pitchFamily="34" charset="0"/>
              <a:buChar char="•"/>
            </a:pPr>
            <a:r>
              <a:rPr lang="es-MX" b="1" dirty="0"/>
              <a:t>Prevenir la comisión de delitos </a:t>
            </a:r>
            <a:r>
              <a:rPr lang="es-MX" b="1" dirty="0" smtClean="0"/>
              <a:t>electorales</a:t>
            </a:r>
          </a:p>
          <a:p>
            <a:pPr lvl="0"/>
            <a:endParaRPr lang="es-ES_tradnl" b="1" dirty="0" smtClean="0">
              <a:effectLst/>
            </a:endParaRPr>
          </a:p>
          <a:p>
            <a:pPr marL="285750" lvl="0" indent="-285750">
              <a:buFont typeface="Arial" panose="020B0604020202020204" pitchFamily="34" charset="0"/>
              <a:buChar char="•"/>
            </a:pPr>
            <a:r>
              <a:rPr lang="es-MX" b="1" dirty="0"/>
              <a:t>Investigar hechos probablemente constitutivos de delitos </a:t>
            </a:r>
            <a:r>
              <a:rPr lang="es-MX" b="1" dirty="0" smtClean="0"/>
              <a:t>electorales</a:t>
            </a:r>
          </a:p>
          <a:p>
            <a:pPr lvl="0"/>
            <a:endParaRPr lang="es-ES_tradnl" b="1" dirty="0" smtClean="0">
              <a:effectLst/>
            </a:endParaRPr>
          </a:p>
          <a:p>
            <a:pPr marL="285750" lvl="0" indent="-285750">
              <a:buFont typeface="Arial" panose="020B0604020202020204" pitchFamily="34" charset="0"/>
              <a:buChar char="•"/>
            </a:pPr>
            <a:r>
              <a:rPr lang="es-MX" b="1" dirty="0"/>
              <a:t>Perseguir a los transgresores de la normatividad penal electoral</a:t>
            </a:r>
            <a:endParaRPr lang="es-ES_tradnl" b="1" dirty="0">
              <a:effectLst/>
            </a:endParaRPr>
          </a:p>
        </p:txBody>
      </p:sp>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
            <a:ext cx="9144000" cy="6910351"/>
          </a:xfrm>
          <a:prstGeom prst="rect">
            <a:avLst/>
          </a:prstGeom>
        </p:spPr>
      </p:pic>
      <p:sp>
        <p:nvSpPr>
          <p:cNvPr id="2" name="Rectángulo 1"/>
          <p:cNvSpPr/>
          <p:nvPr/>
        </p:nvSpPr>
        <p:spPr>
          <a:xfrm>
            <a:off x="2465523" y="1709816"/>
            <a:ext cx="5858992" cy="3416320"/>
          </a:xfrm>
          <a:prstGeom prst="rect">
            <a:avLst/>
          </a:prstGeom>
        </p:spPr>
        <p:txBody>
          <a:bodyPr wrap="square">
            <a:spAutoFit/>
          </a:bodyPr>
          <a:lstStyle/>
          <a:p>
            <a:pPr algn="just"/>
            <a:r>
              <a:rPr lang="es-MX" dirty="0" smtClean="0">
                <a:effectLst/>
              </a:rPr>
              <a:t>IX. Oculte, altere o niegue la información que le sea legalmente requerida por la autoridad electoral competente, o</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X. Utilice facturas o documentos comprobatorios de gasto de partido político o candidato, alterando el costo real de los bienes o servicios prestados.</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Como vemos, muchos de estos tipos penales ya los hemos observado en los supuestos que corresponde a delitos electorales cometidos por cualquier persona o por funcionarios electorales.</a:t>
            </a:r>
            <a:endParaRPr lang="es-ES_tradnl" dirty="0">
              <a:effectLst/>
            </a:endParaRPr>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313841" y="971691"/>
            <a:ext cx="6223439" cy="3139321"/>
          </a:xfrm>
          <a:prstGeom prst="rect">
            <a:avLst/>
          </a:prstGeom>
        </p:spPr>
        <p:txBody>
          <a:bodyPr wrap="square">
            <a:spAutoFit/>
          </a:bodyPr>
          <a:lstStyle/>
          <a:p>
            <a:pPr lvl="0" algn="just"/>
            <a:r>
              <a:rPr lang="es-MX" b="1" dirty="0" smtClean="0">
                <a:effectLst/>
              </a:rPr>
              <a:t>Por servidores públicos</a:t>
            </a:r>
          </a:p>
          <a:p>
            <a:pPr lvl="0" algn="just"/>
            <a:endParaRPr lang="es-ES_tradnl" dirty="0" smtClean="0">
              <a:effectLst/>
            </a:endParaRPr>
          </a:p>
          <a:p>
            <a:pPr algn="just"/>
            <a:r>
              <a:rPr lang="es-MX" dirty="0" smtClean="0">
                <a:effectLst/>
              </a:rPr>
              <a:t>En virtud de los intereses que rodean al servicio público, es frecuente encontrar escenarios en los que el servidor público, de forma autoritaria, y desde luego haciendo uso de la jerarquía que le asiste, se aleja de lo que debe ser un servidor público -una persona que preste un servicio a favor de la población de manera proba- y hace uso indebido de sus facultades para influir en los resultados de la contienda electoral, en mayor o menor escala.</a:t>
            </a:r>
          </a:p>
          <a:p>
            <a:pPr algn="just"/>
            <a:endParaRPr lang="es-ES_tradnl" dirty="0" smtClean="0">
              <a:effectLst/>
            </a:endParaRPr>
          </a:p>
        </p:txBody>
      </p:sp>
      <p:sp>
        <p:nvSpPr>
          <p:cNvPr id="7" name="Elipse 6"/>
          <p:cNvSpPr/>
          <p:nvPr/>
        </p:nvSpPr>
        <p:spPr>
          <a:xfrm>
            <a:off x="2123169" y="1102974"/>
            <a:ext cx="212992" cy="2203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2750" r="8624" b="14179"/>
          <a:stretch/>
        </p:blipFill>
        <p:spPr>
          <a:xfrm>
            <a:off x="1826827" y="3755603"/>
            <a:ext cx="5852160" cy="2709245"/>
          </a:xfrm>
          <a:prstGeom prst="rect">
            <a:avLst/>
          </a:prstGeom>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087777" y="1297730"/>
            <a:ext cx="6432466" cy="4247317"/>
          </a:xfrm>
          <a:prstGeom prst="rect">
            <a:avLst/>
          </a:prstGeom>
        </p:spPr>
        <p:txBody>
          <a:bodyPr wrap="square">
            <a:spAutoFit/>
          </a:bodyPr>
          <a:lstStyle/>
          <a:p>
            <a:pPr algn="just"/>
            <a:r>
              <a:rPr lang="es-MX" b="1" dirty="0" smtClean="0">
                <a:effectLst/>
              </a:rPr>
              <a:t>Artículo 11</a:t>
            </a:r>
            <a:r>
              <a:rPr lang="es-MX" dirty="0" smtClean="0">
                <a:effectLst/>
              </a:rPr>
              <a:t>.</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 Coaccione o amenace a sus subordinados para que participen en eventos proselitistas de precampaña o campaña, para que voten o se abstengan de votar por un candidato, partido político o coalición;</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II. Condicione la prestación de un servicio público, el cumplimiento de programas gubernamentales, el otorgamiento de concesiones, permisos, licencias, autorizaciones, franquicias, exenciones o la realización de obras públicas, en el ámbito de su competencia, a la emisión del sufragio en favor de un precandidato, candidato, partido político o coalición; a la abstención del ejercicio del derecho de voto o al compromiso de no votar a favor de un precandidato, candidato, partido o coalición.</a:t>
            </a:r>
            <a:endParaRPr lang="es-ES_tradnl" dirty="0">
              <a:effectLst/>
            </a:endParaRPr>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593100" y="1071651"/>
            <a:ext cx="6206401" cy="4247317"/>
          </a:xfrm>
          <a:prstGeom prst="rect">
            <a:avLst/>
          </a:prstGeom>
        </p:spPr>
        <p:txBody>
          <a:bodyPr wrap="square">
            <a:spAutoFit/>
          </a:bodyPr>
          <a:lstStyle/>
          <a:p>
            <a:pPr algn="just"/>
            <a:r>
              <a:rPr lang="es-MX" dirty="0" smtClean="0">
                <a:effectLst/>
              </a:rPr>
              <a:t>Si el condicionamiento del programa gubernamental, se realiza utilizando programas de naturaleza social, se aumentará hasta un tercio de la pena prevista en este artículo;</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III. Destine, utilice o permita la utilización, de manera ilegal de fondos, bienes o servicios que tenga a su disposición, en virtud de su cargo, al apoyo o al perjuicio de un precandidato, partido político, coalición, agrupación política o candidato, sin perjuicio de las penas que puedan corresponder por el delito de peculado;</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IV. Proporcione apoyo o preste algún servicio a un precandidato, partido político, coalición, agrupación política o candidato, sea que lo haga por sí mismo o a través de sus subordinados, en sus horarios de labores;</a:t>
            </a:r>
            <a:endParaRPr lang="es-ES_tradnl" dirty="0">
              <a:effectLst/>
            </a:endParaRPr>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359138" y="1167805"/>
            <a:ext cx="6051812" cy="3139321"/>
          </a:xfrm>
          <a:prstGeom prst="rect">
            <a:avLst/>
          </a:prstGeom>
        </p:spPr>
        <p:txBody>
          <a:bodyPr wrap="square">
            <a:spAutoFit/>
          </a:bodyPr>
          <a:lstStyle/>
          <a:p>
            <a:pPr algn="just"/>
            <a:r>
              <a:rPr lang="es-MX" dirty="0" smtClean="0">
                <a:effectLst/>
              </a:rPr>
              <a:t>V. Solicite a sus subordinados, por cualquier medio, aportaciones de dinero o en especie para apoyar a un precandidato, candidato, partido político, coalición o agrupación política, o</a:t>
            </a:r>
            <a:endParaRPr lang="es-ES_tradnl" dirty="0" smtClean="0">
              <a:effectLst/>
            </a:endParaRPr>
          </a:p>
          <a:p>
            <a:pPr algn="just"/>
            <a:r>
              <a:rPr lang="es-MX" dirty="0" smtClean="0">
                <a:effectLst/>
              </a:rPr>
              <a:t> </a:t>
            </a:r>
            <a:endParaRPr lang="es-ES_tradnl" dirty="0" smtClean="0">
              <a:effectLst/>
            </a:endParaRPr>
          </a:p>
          <a:p>
            <a:pPr lvl="0" algn="just"/>
            <a:r>
              <a:rPr lang="es-MX" dirty="0"/>
              <a:t>Se abstenga de entregar o niegue, sin causa justificada, la información que le sea solicitada por la autoridad electoral competente, relacionada con funciones de fiscalización</a:t>
            </a:r>
            <a:r>
              <a:rPr lang="es-MX" dirty="0" smtClean="0"/>
              <a:t>.</a:t>
            </a:r>
          </a:p>
          <a:p>
            <a:pPr lvl="0" algn="just"/>
            <a:endParaRPr lang="es-MX" dirty="0"/>
          </a:p>
          <a:p>
            <a:pPr lvl="0" algn="just"/>
            <a:endParaRPr lang="es-MX" dirty="0" smtClean="0"/>
          </a:p>
          <a:p>
            <a:pPr lvl="0" algn="just"/>
            <a:endParaRPr lang="es-ES_tradnl" dirty="0"/>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6 Imagen" descr="IMG_0085.JPG"/>
          <p:cNvPicPr>
            <a:picLocks noChangeAspect="1"/>
          </p:cNvPicPr>
          <p:nvPr/>
        </p:nvPicPr>
        <p:blipFill>
          <a:blip r:embed="rId4" cstate="print">
            <a:duotone>
              <a:prstClr val="black"/>
              <a:srgbClr val="D9C3A5">
                <a:tint val="50000"/>
                <a:satMod val="180000"/>
              </a:srgbClr>
            </a:duotone>
          </a:blip>
          <a:stretch>
            <a:fillRect/>
          </a:stretch>
        </p:blipFill>
        <p:spPr>
          <a:xfrm>
            <a:off x="1898772" y="1403234"/>
            <a:ext cx="6763098" cy="45087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6" name="Grupo 5"/>
          <p:cNvGrpSpPr/>
          <p:nvPr/>
        </p:nvGrpSpPr>
        <p:grpSpPr>
          <a:xfrm>
            <a:off x="2232764" y="3293787"/>
            <a:ext cx="4740743" cy="1181209"/>
            <a:chOff x="608829" y="2766562"/>
            <a:chExt cx="2500129" cy="622935"/>
          </a:xfrm>
        </p:grpSpPr>
        <p:sp>
          <p:nvSpPr>
            <p:cNvPr id="7" name="Rectángulo redondeado 6"/>
            <p:cNvSpPr/>
            <p:nvPr/>
          </p:nvSpPr>
          <p:spPr>
            <a:xfrm>
              <a:off x="608829" y="2766562"/>
              <a:ext cx="2500129" cy="62293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8" name="Rectángulo redondeado 7"/>
            <p:cNvSpPr/>
            <p:nvPr/>
          </p:nvSpPr>
          <p:spPr>
            <a:xfrm>
              <a:off x="633209" y="2793263"/>
              <a:ext cx="1982231" cy="583846"/>
            </a:xfrm>
            <a:prstGeom prst="roundRect">
              <a:avLst/>
            </a:prstGeom>
            <a:solidFill>
              <a:srgbClr val="561F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9" name="CuadroTexto 8"/>
          <p:cNvSpPr txBox="1"/>
          <p:nvPr/>
        </p:nvSpPr>
        <p:spPr>
          <a:xfrm>
            <a:off x="2278993" y="3272858"/>
            <a:ext cx="3699406" cy="1200329"/>
          </a:xfrm>
          <a:prstGeom prst="rect">
            <a:avLst/>
          </a:prstGeom>
          <a:noFill/>
        </p:spPr>
        <p:txBody>
          <a:bodyPr wrap="square" rtlCol="0">
            <a:spAutoFit/>
          </a:bodyPr>
          <a:lstStyle/>
          <a:p>
            <a:pPr algn="ctr"/>
            <a:r>
              <a:rPr lang="es-MX" sz="3600" dirty="0" smtClean="0">
                <a:solidFill>
                  <a:schemeClr val="bg1"/>
                </a:solidFill>
              </a:rPr>
              <a:t>Requisitos de la Denuncia</a:t>
            </a:r>
            <a:endParaRPr lang="es-MX" sz="3600" dirty="0">
              <a:solidFill>
                <a:schemeClr val="bg1"/>
              </a:solidFill>
            </a:endParaRPr>
          </a:p>
        </p:txBody>
      </p:sp>
    </p:spTree>
    <p:extLst>
      <p:ext uri="{BB962C8B-B14F-4D97-AF65-F5344CB8AC3E}">
        <p14:creationId xmlns:p14="http://schemas.microsoft.com/office/powerpoint/2010/main" val="1826946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7158" y="1981962"/>
            <a:ext cx="5038344" cy="3602736"/>
          </a:xfrm>
          <a:prstGeom prst="rect">
            <a:avLst/>
          </a:prstGeom>
        </p:spPr>
      </p:pic>
      <p:sp>
        <p:nvSpPr>
          <p:cNvPr id="4" name="CuadroTexto 3"/>
          <p:cNvSpPr txBox="1"/>
          <p:nvPr/>
        </p:nvSpPr>
        <p:spPr>
          <a:xfrm>
            <a:off x="2834640" y="1291590"/>
            <a:ext cx="3714750" cy="369332"/>
          </a:xfrm>
          <a:prstGeom prst="rect">
            <a:avLst/>
          </a:prstGeom>
          <a:noFill/>
        </p:spPr>
        <p:txBody>
          <a:bodyPr wrap="square" rtlCol="0">
            <a:spAutoFit/>
          </a:bodyPr>
          <a:lstStyle/>
          <a:p>
            <a:r>
              <a:rPr lang="es-MX" b="1" dirty="0" smtClean="0"/>
              <a:t>REQUISITOS PARA LA DENUNCIA</a:t>
            </a:r>
            <a:endParaRPr lang="es-MX" b="1" dirty="0"/>
          </a:p>
        </p:txBody>
      </p:sp>
    </p:spTree>
    <p:extLst>
      <p:ext uri="{BB962C8B-B14F-4D97-AF65-F5344CB8AC3E}">
        <p14:creationId xmlns:p14="http://schemas.microsoft.com/office/powerpoint/2010/main" val="3690651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728" y="1981962"/>
            <a:ext cx="5038344" cy="3602736"/>
          </a:xfrm>
          <a:prstGeom prst="rect">
            <a:avLst/>
          </a:prstGeom>
        </p:spPr>
      </p:pic>
      <p:sp>
        <p:nvSpPr>
          <p:cNvPr id="5" name="CuadroTexto 4"/>
          <p:cNvSpPr txBox="1"/>
          <p:nvPr/>
        </p:nvSpPr>
        <p:spPr>
          <a:xfrm>
            <a:off x="2834640" y="1291590"/>
            <a:ext cx="3714750" cy="369332"/>
          </a:xfrm>
          <a:prstGeom prst="rect">
            <a:avLst/>
          </a:prstGeom>
          <a:noFill/>
        </p:spPr>
        <p:txBody>
          <a:bodyPr wrap="square" rtlCol="0">
            <a:spAutoFit/>
          </a:bodyPr>
          <a:lstStyle/>
          <a:p>
            <a:r>
              <a:rPr lang="es-MX" b="1" dirty="0" smtClean="0"/>
              <a:t>REQUISITOS PARA LA DENUNCIA</a:t>
            </a:r>
            <a:endParaRPr lang="es-MX" b="1" dirty="0"/>
          </a:p>
        </p:txBody>
      </p:sp>
    </p:spTree>
    <p:extLst>
      <p:ext uri="{BB962C8B-B14F-4D97-AF65-F5344CB8AC3E}">
        <p14:creationId xmlns:p14="http://schemas.microsoft.com/office/powerpoint/2010/main" val="17131608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448" y="1981962"/>
            <a:ext cx="5038344" cy="3602736"/>
          </a:xfrm>
          <a:prstGeom prst="rect">
            <a:avLst/>
          </a:prstGeom>
        </p:spPr>
      </p:pic>
      <p:sp>
        <p:nvSpPr>
          <p:cNvPr id="4" name="CuadroTexto 3"/>
          <p:cNvSpPr txBox="1"/>
          <p:nvPr/>
        </p:nvSpPr>
        <p:spPr>
          <a:xfrm>
            <a:off x="2834640" y="1291590"/>
            <a:ext cx="3714750" cy="369332"/>
          </a:xfrm>
          <a:prstGeom prst="rect">
            <a:avLst/>
          </a:prstGeom>
          <a:noFill/>
        </p:spPr>
        <p:txBody>
          <a:bodyPr wrap="square" rtlCol="0">
            <a:spAutoFit/>
          </a:bodyPr>
          <a:lstStyle/>
          <a:p>
            <a:r>
              <a:rPr lang="es-MX" b="1" dirty="0" smtClean="0"/>
              <a:t>REQUISITOS PARA LA DENUNCIA</a:t>
            </a:r>
            <a:endParaRPr lang="es-MX" b="1" dirty="0"/>
          </a:p>
        </p:txBody>
      </p:sp>
    </p:spTree>
    <p:extLst>
      <p:ext uri="{BB962C8B-B14F-4D97-AF65-F5344CB8AC3E}">
        <p14:creationId xmlns:p14="http://schemas.microsoft.com/office/powerpoint/2010/main" val="1876335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448" y="2016252"/>
            <a:ext cx="5038344" cy="3602736"/>
          </a:xfrm>
          <a:prstGeom prst="rect">
            <a:avLst/>
          </a:prstGeom>
        </p:spPr>
      </p:pic>
      <p:sp>
        <p:nvSpPr>
          <p:cNvPr id="6" name="CuadroTexto 5"/>
          <p:cNvSpPr txBox="1"/>
          <p:nvPr/>
        </p:nvSpPr>
        <p:spPr>
          <a:xfrm>
            <a:off x="2834640" y="1291590"/>
            <a:ext cx="3714750" cy="369332"/>
          </a:xfrm>
          <a:prstGeom prst="rect">
            <a:avLst/>
          </a:prstGeom>
          <a:noFill/>
        </p:spPr>
        <p:txBody>
          <a:bodyPr wrap="square" rtlCol="0">
            <a:spAutoFit/>
          </a:bodyPr>
          <a:lstStyle/>
          <a:p>
            <a:r>
              <a:rPr lang="es-MX" b="1" dirty="0" smtClean="0"/>
              <a:t>REQUISITOS PARA LA DENUNCIA</a:t>
            </a:r>
            <a:endParaRPr lang="es-MX" b="1" dirty="0"/>
          </a:p>
        </p:txBody>
      </p:sp>
    </p:spTree>
    <p:extLst>
      <p:ext uri="{BB962C8B-B14F-4D97-AF65-F5344CB8AC3E}">
        <p14:creationId xmlns:p14="http://schemas.microsoft.com/office/powerpoint/2010/main" val="30575315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600518" y="1020218"/>
            <a:ext cx="4627309" cy="5355313"/>
          </a:xfrm>
          <a:prstGeom prst="rect">
            <a:avLst/>
          </a:prstGeom>
        </p:spPr>
        <p:txBody>
          <a:bodyPr wrap="square">
            <a:spAutoFit/>
          </a:bodyPr>
          <a:lstStyle/>
          <a:p>
            <a:pPr algn="just"/>
            <a:r>
              <a:rPr lang="es-MX" dirty="0"/>
              <a:t>El fundamento jurídico de lo anterior consta en los artículos, 3°, 22° y 23° del Reglamento de la Ley Orgánica de la PGR así como el artículo 21° de la LGMDE</a:t>
            </a:r>
            <a:r>
              <a:rPr lang="es-MX" dirty="0" smtClean="0"/>
              <a:t>.</a:t>
            </a:r>
          </a:p>
          <a:p>
            <a:pPr algn="just"/>
            <a:endParaRPr lang="es-ES_tradnl" dirty="0"/>
          </a:p>
          <a:p>
            <a:pPr algn="just"/>
            <a:r>
              <a:rPr lang="es-MX" dirty="0"/>
              <a:t>Por lo que respecta a la competencia de la FEPADE, podemos mencionar que es su atribución principal la de conocer de los delitos electorales federales, en tratándose de la elección para Presidente de la República, Diputados Federales y Senadores de la República. </a:t>
            </a:r>
            <a:endParaRPr lang="es-MX" dirty="0" smtClean="0"/>
          </a:p>
          <a:p>
            <a:pPr algn="just"/>
            <a:endParaRPr lang="es-ES_tradnl" dirty="0"/>
          </a:p>
          <a:p>
            <a:pPr algn="just"/>
            <a:r>
              <a:rPr lang="es-MX" dirty="0"/>
              <a:t>En relación a las elecciones locales, la competencia de la FEPADE es intervenir en la investigación de los delitos electorales, cuando el INE es el encargado de organizar aquellas, tal y como lo previene el artículo 50 de la Ley Orgánica del Poder Judicial de la Federación.</a:t>
            </a:r>
            <a:endParaRPr lang="es-ES_tradnl" dirty="0"/>
          </a:p>
        </p:txBody>
      </p:sp>
      <p:pic>
        <p:nvPicPr>
          <p:cNvPr id="6" name="4 Imagen" descr="DSCF0232.JPG"/>
          <p:cNvPicPr>
            <a:picLocks noChangeAspect="1"/>
          </p:cNvPicPr>
          <p:nvPr/>
        </p:nvPicPr>
        <p:blipFill>
          <a:blip r:embed="rId3" cstate="print">
            <a:duotone>
              <a:prstClr val="black"/>
              <a:srgbClr val="D9C3A5">
                <a:tint val="50000"/>
                <a:satMod val="180000"/>
              </a:srgbClr>
            </a:duotone>
          </a:blip>
          <a:stretch>
            <a:fillRect/>
          </a:stretch>
        </p:blipFill>
        <p:spPr>
          <a:xfrm>
            <a:off x="537176" y="3843587"/>
            <a:ext cx="2780001" cy="20341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7 Imagen" descr="DSCF0278.jpg"/>
          <p:cNvPicPr>
            <a:picLocks noChangeAspect="1"/>
          </p:cNvPicPr>
          <p:nvPr/>
        </p:nvPicPr>
        <p:blipFill>
          <a:blip r:embed="rId4">
            <a:duotone>
              <a:prstClr val="black"/>
              <a:srgbClr val="D9C3A5">
                <a:tint val="50000"/>
                <a:satMod val="180000"/>
              </a:srgbClr>
            </a:duotone>
          </a:blip>
          <a:stretch>
            <a:fillRect/>
          </a:stretch>
        </p:blipFill>
        <p:spPr>
          <a:xfrm>
            <a:off x="3654588" y="1207210"/>
            <a:ext cx="3507454" cy="53316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4" name="Grupo 3"/>
          <p:cNvGrpSpPr/>
          <p:nvPr/>
        </p:nvGrpSpPr>
        <p:grpSpPr>
          <a:xfrm>
            <a:off x="2232764" y="3293787"/>
            <a:ext cx="4740743" cy="1181209"/>
            <a:chOff x="608829" y="2766562"/>
            <a:chExt cx="2500129" cy="622935"/>
          </a:xfrm>
        </p:grpSpPr>
        <p:sp>
          <p:nvSpPr>
            <p:cNvPr id="6" name="Rectángulo redondeado 5"/>
            <p:cNvSpPr/>
            <p:nvPr/>
          </p:nvSpPr>
          <p:spPr>
            <a:xfrm>
              <a:off x="608829" y="2766562"/>
              <a:ext cx="2500129" cy="62293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7" name="Rectángulo redondeado 6"/>
            <p:cNvSpPr/>
            <p:nvPr/>
          </p:nvSpPr>
          <p:spPr>
            <a:xfrm>
              <a:off x="633209" y="2793263"/>
              <a:ext cx="1982231" cy="583846"/>
            </a:xfrm>
            <a:prstGeom prst="roundRect">
              <a:avLst/>
            </a:prstGeom>
            <a:solidFill>
              <a:srgbClr val="561F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8" name="CuadroTexto 7"/>
          <p:cNvSpPr txBox="1"/>
          <p:nvPr/>
        </p:nvSpPr>
        <p:spPr>
          <a:xfrm>
            <a:off x="2278993" y="3272858"/>
            <a:ext cx="3699406" cy="1200329"/>
          </a:xfrm>
          <a:prstGeom prst="rect">
            <a:avLst/>
          </a:prstGeom>
          <a:noFill/>
        </p:spPr>
        <p:txBody>
          <a:bodyPr wrap="square" rtlCol="0">
            <a:spAutoFit/>
          </a:bodyPr>
          <a:lstStyle/>
          <a:p>
            <a:pPr algn="ctr"/>
            <a:r>
              <a:rPr lang="es-MX" sz="3600" dirty="0" smtClean="0">
                <a:solidFill>
                  <a:schemeClr val="bg1"/>
                </a:solidFill>
              </a:rPr>
              <a:t>Procedimiento de la Denuncia</a:t>
            </a:r>
            <a:endParaRPr lang="es-MX" sz="3600" dirty="0">
              <a:solidFill>
                <a:schemeClr val="bg1"/>
              </a:solidFill>
            </a:endParaRPr>
          </a:p>
        </p:txBody>
      </p:sp>
    </p:spTree>
    <p:extLst>
      <p:ext uri="{BB962C8B-B14F-4D97-AF65-F5344CB8AC3E}">
        <p14:creationId xmlns:p14="http://schemas.microsoft.com/office/powerpoint/2010/main" val="3607841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http://www.fepade.gob.mx/documentos/flujograma.pd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65" y="114300"/>
            <a:ext cx="8831469" cy="6629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b="23378"/>
          <a:stretch/>
        </p:blipFill>
        <p:spPr>
          <a:xfrm>
            <a:off x="3211830" y="1064821"/>
            <a:ext cx="5377815" cy="5338357"/>
          </a:xfrm>
          <a:prstGeom prst="rect">
            <a:avLst/>
          </a:prstGeom>
        </p:spPr>
      </p:pic>
      <p:grpSp>
        <p:nvGrpSpPr>
          <p:cNvPr id="4" name="Grupo 3"/>
          <p:cNvGrpSpPr/>
          <p:nvPr/>
        </p:nvGrpSpPr>
        <p:grpSpPr>
          <a:xfrm>
            <a:off x="3211830" y="5303133"/>
            <a:ext cx="5166360" cy="1181209"/>
            <a:chOff x="608829" y="2766562"/>
            <a:chExt cx="2500129" cy="622935"/>
          </a:xfrm>
        </p:grpSpPr>
        <p:sp>
          <p:nvSpPr>
            <p:cNvPr id="6" name="Rectángulo redondeado 5"/>
            <p:cNvSpPr/>
            <p:nvPr/>
          </p:nvSpPr>
          <p:spPr>
            <a:xfrm>
              <a:off x="608829" y="2766562"/>
              <a:ext cx="2500129" cy="62293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7" name="Rectángulo redondeado 6"/>
            <p:cNvSpPr/>
            <p:nvPr/>
          </p:nvSpPr>
          <p:spPr>
            <a:xfrm>
              <a:off x="633209" y="2793263"/>
              <a:ext cx="1982231" cy="583846"/>
            </a:xfrm>
            <a:prstGeom prst="roundRect">
              <a:avLst/>
            </a:prstGeom>
            <a:solidFill>
              <a:srgbClr val="561F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8" name="CuadroTexto 7"/>
          <p:cNvSpPr txBox="1"/>
          <p:nvPr/>
        </p:nvSpPr>
        <p:spPr>
          <a:xfrm>
            <a:off x="3258059" y="5282204"/>
            <a:ext cx="3699406" cy="1200329"/>
          </a:xfrm>
          <a:prstGeom prst="rect">
            <a:avLst/>
          </a:prstGeom>
          <a:noFill/>
        </p:spPr>
        <p:txBody>
          <a:bodyPr wrap="square" rtlCol="0">
            <a:spAutoFit/>
          </a:bodyPr>
          <a:lstStyle/>
          <a:p>
            <a:pPr algn="ctr"/>
            <a:r>
              <a:rPr lang="es-MX" sz="3600" dirty="0" smtClean="0">
                <a:solidFill>
                  <a:schemeClr val="bg1"/>
                </a:solidFill>
              </a:rPr>
              <a:t>Atención Ciudadana</a:t>
            </a:r>
            <a:endParaRPr lang="es-MX" sz="3600" dirty="0">
              <a:solidFill>
                <a:schemeClr val="bg1"/>
              </a:solidFill>
            </a:endParaRPr>
          </a:p>
        </p:txBody>
      </p:sp>
    </p:spTree>
    <p:extLst>
      <p:ext uri="{BB962C8B-B14F-4D97-AF65-F5344CB8AC3E}">
        <p14:creationId xmlns:p14="http://schemas.microsoft.com/office/powerpoint/2010/main" val="36913330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320"/>
            <a:ext cx="9144000" cy="6858000"/>
          </a:xfrm>
          <a:prstGeom prst="rect">
            <a:avLst/>
          </a:prstGeom>
        </p:spPr>
      </p:pic>
      <p:sp>
        <p:nvSpPr>
          <p:cNvPr id="2" name="CuadroTexto 1"/>
          <p:cNvSpPr txBox="1"/>
          <p:nvPr/>
        </p:nvSpPr>
        <p:spPr>
          <a:xfrm>
            <a:off x="478465" y="577703"/>
            <a:ext cx="2892056" cy="523220"/>
          </a:xfrm>
          <a:prstGeom prst="rect">
            <a:avLst/>
          </a:prstGeom>
          <a:noFill/>
        </p:spPr>
        <p:txBody>
          <a:bodyPr wrap="square" rtlCol="0">
            <a:spAutoFit/>
          </a:bodyPr>
          <a:lstStyle/>
          <a:p>
            <a:r>
              <a:rPr lang="es-MX" sz="2800" b="1" dirty="0" smtClean="0">
                <a:latin typeface="+mj-lt"/>
              </a:rPr>
              <a:t>PUBLICACIONES</a:t>
            </a:r>
            <a:endParaRPr lang="es-MX" sz="2800" b="1" dirty="0">
              <a:latin typeface="+mj-lt"/>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824" y="1259525"/>
            <a:ext cx="5680266" cy="1812851"/>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824" y="3507554"/>
            <a:ext cx="5680800" cy="1830746"/>
          </a:xfrm>
          <a:prstGeom prst="rect">
            <a:avLst/>
          </a:prstGeom>
        </p:spPr>
      </p:pic>
      <p:sp>
        <p:nvSpPr>
          <p:cNvPr id="20" name="CuadroTexto 19"/>
          <p:cNvSpPr txBox="1"/>
          <p:nvPr/>
        </p:nvSpPr>
        <p:spPr>
          <a:xfrm>
            <a:off x="3274828" y="5773479"/>
            <a:ext cx="4784651" cy="369332"/>
          </a:xfrm>
          <a:prstGeom prst="rect">
            <a:avLst/>
          </a:prstGeom>
          <a:noFill/>
        </p:spPr>
        <p:txBody>
          <a:bodyPr wrap="square" rtlCol="0">
            <a:spAutoFit/>
          </a:bodyPr>
          <a:lstStyle/>
          <a:p>
            <a:r>
              <a:rPr lang="es-MX" dirty="0" smtClean="0"/>
              <a:t>DISPONIBLES  EN     </a:t>
            </a:r>
            <a:r>
              <a:rPr lang="es-MX" dirty="0"/>
              <a:t>http://www.fepade.gob.mx/</a:t>
            </a:r>
          </a:p>
        </p:txBody>
      </p:sp>
    </p:spTree>
    <p:extLst>
      <p:ext uri="{BB962C8B-B14F-4D97-AF65-F5344CB8AC3E}">
        <p14:creationId xmlns:p14="http://schemas.microsoft.com/office/powerpoint/2010/main" val="110496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6 Proceso alternativo"/>
          <p:cNvSpPr/>
          <p:nvPr/>
        </p:nvSpPr>
        <p:spPr>
          <a:xfrm>
            <a:off x="2190931" y="1568771"/>
            <a:ext cx="6151442" cy="581127"/>
          </a:xfrm>
          <a:prstGeom prst="flowChartAlternateProcess">
            <a:avLst/>
          </a:prstGeom>
          <a:solidFill>
            <a:srgbClr val="8A0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latin typeface="Bookman Old Style" panose="02050604050505020204" pitchFamily="18" charset="0"/>
                <a:cs typeface="Arial" panose="020B0604020202020204" pitchFamily="34" charset="0"/>
              </a:rPr>
              <a:t>MEDIOS DE ATENCIÓN CIUDADANA </a:t>
            </a:r>
            <a:endParaRPr lang="es-MX" sz="2000" dirty="0">
              <a:latin typeface="Bookman Old Style" panose="02050604050505020204" pitchFamily="18"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1036050" y="2546711"/>
            <a:ext cx="7306323" cy="2885404"/>
          </a:xfrm>
          <a:prstGeom prst="rect">
            <a:avLst/>
          </a:prstGeom>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637" y="3140364"/>
            <a:ext cx="3701281" cy="2494590"/>
          </a:xfrm>
          <a:prstGeom prst="rect">
            <a:avLst/>
          </a:prstGeom>
        </p:spPr>
      </p:pic>
      <p:pic>
        <p:nvPicPr>
          <p:cNvPr id="6" name="2 Imagen" descr="Sin-título-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9161" y="1410358"/>
            <a:ext cx="3357562"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ángulo 1"/>
          <p:cNvSpPr/>
          <p:nvPr/>
        </p:nvSpPr>
        <p:spPr>
          <a:xfrm>
            <a:off x="4234905" y="4191583"/>
            <a:ext cx="4572000" cy="1754327"/>
          </a:xfrm>
          <a:prstGeom prst="rect">
            <a:avLst/>
          </a:prstGeom>
        </p:spPr>
        <p:txBody>
          <a:bodyPr>
            <a:spAutoFit/>
          </a:bodyPr>
          <a:lstStyle/>
          <a:p>
            <a:pPr algn="ctr"/>
            <a:r>
              <a:rPr lang="es-MX" dirty="0" smtClean="0">
                <a:solidFill>
                  <a:srgbClr val="4B4B4B"/>
                </a:solidFill>
                <a:effectLst>
                  <a:outerShdw blurRad="38100" dist="38100" dir="2700000" algn="tl">
                    <a:srgbClr val="000000"/>
                  </a:outerShdw>
                </a:effectLst>
                <a:latin typeface="Calibri" charset="0"/>
              </a:rPr>
              <a:t>Si lo prefieres, puedes visitar la </a:t>
            </a:r>
          </a:p>
          <a:p>
            <a:pPr algn="ctr"/>
            <a:r>
              <a:rPr lang="es-MX" dirty="0" smtClean="0">
                <a:solidFill>
                  <a:srgbClr val="4B4B4B"/>
                </a:solidFill>
                <a:effectLst>
                  <a:outerShdw blurRad="38100" dist="38100" dir="2700000" algn="tl">
                    <a:srgbClr val="000000"/>
                  </a:outerShdw>
                </a:effectLst>
                <a:latin typeface="Calibri" charset="0"/>
              </a:rPr>
              <a:t>FEPADE en Boulevard Adolfo López </a:t>
            </a:r>
          </a:p>
          <a:p>
            <a:pPr algn="ctr"/>
            <a:r>
              <a:rPr lang="es-MX" dirty="0" smtClean="0">
                <a:solidFill>
                  <a:srgbClr val="4B4B4B"/>
                </a:solidFill>
                <a:effectLst>
                  <a:outerShdw blurRad="38100" dist="38100" dir="2700000" algn="tl">
                    <a:srgbClr val="000000"/>
                  </a:outerShdw>
                </a:effectLst>
                <a:latin typeface="Calibri" charset="0"/>
              </a:rPr>
              <a:t>Mateos Núm. 2836, Colonia Tizapán</a:t>
            </a:r>
          </a:p>
          <a:p>
            <a:pPr algn="ctr"/>
            <a:r>
              <a:rPr lang="es-MX" dirty="0" smtClean="0">
                <a:solidFill>
                  <a:srgbClr val="4B4B4B"/>
                </a:solidFill>
                <a:effectLst>
                  <a:outerShdw blurRad="38100" dist="38100" dir="2700000" algn="tl">
                    <a:srgbClr val="000000"/>
                  </a:outerShdw>
                </a:effectLst>
                <a:latin typeface="Calibri" charset="0"/>
              </a:rPr>
              <a:t>San Ángel, Delegación </a:t>
            </a:r>
          </a:p>
          <a:p>
            <a:pPr algn="ctr"/>
            <a:r>
              <a:rPr lang="es-MX" dirty="0" smtClean="0">
                <a:solidFill>
                  <a:srgbClr val="4B4B4B"/>
                </a:solidFill>
                <a:effectLst>
                  <a:outerShdw blurRad="38100" dist="38100" dir="2700000" algn="tl">
                    <a:srgbClr val="000000"/>
                  </a:outerShdw>
                </a:effectLst>
                <a:latin typeface="Calibri" charset="0"/>
              </a:rPr>
              <a:t>Álvaro Obregón, C.P. 01090, </a:t>
            </a:r>
          </a:p>
          <a:p>
            <a:pPr algn="ctr"/>
            <a:r>
              <a:rPr lang="es-MX" dirty="0" smtClean="0">
                <a:solidFill>
                  <a:srgbClr val="4B4B4B"/>
                </a:solidFill>
                <a:effectLst>
                  <a:outerShdw blurRad="38100" dist="38100" dir="2700000" algn="tl">
                    <a:srgbClr val="000000"/>
                  </a:outerShdw>
                </a:effectLst>
                <a:latin typeface="Calibri" charset="0"/>
              </a:rPr>
              <a:t>México, D.F.</a:t>
            </a:r>
            <a:endParaRPr lang="es-MX" dirty="0">
              <a:solidFill>
                <a:srgbClr val="4B4B4B"/>
              </a:solidFill>
              <a:effectLst>
                <a:outerShdw blurRad="38100" dist="38100" dir="2700000" algn="tl">
                  <a:srgbClr val="000000"/>
                </a:outerShdw>
              </a:effectLst>
              <a:latin typeface="Calibri" charset="0"/>
            </a:endParaRPr>
          </a:p>
        </p:txBody>
      </p:sp>
      <p:sp>
        <p:nvSpPr>
          <p:cNvPr id="8" name="CuadroTexto 7"/>
          <p:cNvSpPr txBox="1"/>
          <p:nvPr/>
        </p:nvSpPr>
        <p:spPr>
          <a:xfrm>
            <a:off x="567921" y="5684412"/>
            <a:ext cx="1911125" cy="923330"/>
          </a:xfrm>
          <a:prstGeom prst="rect">
            <a:avLst/>
          </a:prstGeom>
          <a:noFill/>
        </p:spPr>
        <p:txBody>
          <a:bodyPr wrap="square" rtlCol="0">
            <a:spAutoFit/>
          </a:bodyPr>
          <a:lstStyle/>
          <a:p>
            <a:pPr algn="ctr"/>
            <a:r>
              <a:rPr lang="es-MX" dirty="0" smtClean="0"/>
              <a:t>Aplicación móvil disponible en IOS y Android.</a:t>
            </a:r>
            <a:endParaRPr lang="es-MX" dirty="0"/>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p:cNvSpPr/>
          <p:nvPr/>
        </p:nvSpPr>
        <p:spPr>
          <a:xfrm>
            <a:off x="2082187" y="1692276"/>
            <a:ext cx="6426129" cy="4662815"/>
          </a:xfrm>
          <a:prstGeom prst="rect">
            <a:avLst/>
          </a:prstGeom>
        </p:spPr>
        <p:txBody>
          <a:bodyPr wrap="square">
            <a:spAutoFit/>
          </a:bodyPr>
          <a:lstStyle/>
          <a:p>
            <a:pPr marL="2717800" indent="0" algn="r">
              <a:lnSpc>
                <a:spcPct val="150000"/>
              </a:lnSpc>
              <a:spcAft>
                <a:spcPts val="0"/>
              </a:spcAft>
              <a:buNone/>
            </a:pPr>
            <a:endPar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r>
              <a:rPr lang="es-MX" b="1" i="1" dirty="0">
                <a:solidFill>
                  <a:srgbClr val="000000"/>
                </a:solidFill>
                <a:latin typeface="Soberana Texto" panose="02000000000000000000" pitchFamily="50" charset="0"/>
                <a:ea typeface="Calibri" panose="020F0502020204030204" pitchFamily="34" charset="0"/>
                <a:cs typeface="Times New Roman" panose="02020603050405020304" pitchFamily="18" charset="0"/>
              </a:rPr>
              <a:t>“El político se convierte en estadista, cuando comienza a pensar en las próximas generaciones  no en las próximas elecciones”.</a:t>
            </a:r>
            <a:endParaRPr lang="es-MX" dirty="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3060700" indent="0" algn="r">
              <a:lnSpc>
                <a:spcPct val="150000"/>
              </a:lnSpc>
              <a:spcAft>
                <a:spcPts val="0"/>
              </a:spcAft>
              <a:buNone/>
            </a:pPr>
            <a:r>
              <a:rPr lang="es-MX" b="1" i="1" dirty="0">
                <a:solidFill>
                  <a:srgbClr val="000000"/>
                </a:solidFill>
                <a:latin typeface="Soberana Texto" panose="02000000000000000000" pitchFamily="50" charset="0"/>
                <a:ea typeface="Calibri" panose="020F0502020204030204" pitchFamily="34" charset="0"/>
                <a:cs typeface="Times New Roman" panose="02020603050405020304" pitchFamily="18" charset="0"/>
              </a:rPr>
              <a:t>Sir </a:t>
            </a:r>
            <a:r>
              <a:rPr lang="es-MX" b="1" i="1">
                <a:solidFill>
                  <a:srgbClr val="000000"/>
                </a:solidFill>
                <a:latin typeface="Soberana Texto" panose="02000000000000000000" pitchFamily="50" charset="0"/>
                <a:ea typeface="Calibri" panose="020F0502020204030204" pitchFamily="34" charset="0"/>
                <a:cs typeface="Times New Roman" panose="02020603050405020304" pitchFamily="18" charset="0"/>
              </a:rPr>
              <a:t>Winston </a:t>
            </a:r>
            <a:r>
              <a:rPr lang="es-MX" b="1" i="1"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rPr>
              <a:t>Churchill.</a:t>
            </a:r>
            <a:endPar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endPar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endParaRPr lang="es-MX" b="1" i="1" dirty="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endPar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r>
              <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rPr>
              <a:t> </a:t>
            </a:r>
            <a:endParaRPr lang="es-MX" dirty="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911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283025" y="1520217"/>
            <a:ext cx="5132390" cy="4247317"/>
          </a:xfrm>
          <a:prstGeom prst="rect">
            <a:avLst/>
          </a:prstGeom>
        </p:spPr>
        <p:txBody>
          <a:bodyPr wrap="square">
            <a:spAutoFit/>
          </a:bodyPr>
          <a:lstStyle/>
          <a:p>
            <a:pPr algn="just"/>
            <a:r>
              <a:rPr lang="es-MX" dirty="0"/>
              <a:t>En su aspecto preventivo, la FEPADE se encuentra facultada para celebrar acuerdos con  los gobiernos estatales, o bien con sus respectivas procuradurías o fiscalías, en el ámbito de su competencia</a:t>
            </a:r>
            <a:r>
              <a:rPr lang="es-MX" dirty="0" smtClean="0"/>
              <a:t>.</a:t>
            </a:r>
          </a:p>
          <a:p>
            <a:pPr algn="just"/>
            <a:endParaRPr lang="es-ES_tradnl" dirty="0"/>
          </a:p>
          <a:p>
            <a:pPr algn="just"/>
            <a:r>
              <a:rPr lang="es-MX" dirty="0"/>
              <a:t>De conformidad a lo anterior podemos observar que será en Capitulo II relativo a la Coordinación entre la Federación y las Entidades Federativas, el desarrollo de diversos mecanismos de coordinación y colaboración entre la federación, entidades federativas, así como los municipios y el órgano político- administrativo de sus demarcaciones, con la finalidad de fortalecer el combate de los delitos previstos en la Ley General en Materia de Delitos Electorales.</a:t>
            </a:r>
            <a:endParaRPr lang="es-ES_tradnl" dirty="0"/>
          </a:p>
        </p:txBody>
      </p:sp>
      <p:pic>
        <p:nvPicPr>
          <p:cNvPr id="6" name="4 Imagen" descr="image0039.jpg"/>
          <p:cNvPicPr>
            <a:picLocks noChangeAspect="1"/>
          </p:cNvPicPr>
          <p:nvPr/>
        </p:nvPicPr>
        <p:blipFill>
          <a:blip r:embed="rId3">
            <a:duotone>
              <a:prstClr val="black"/>
              <a:srgbClr val="D9C3A5">
                <a:tint val="50000"/>
                <a:satMod val="180000"/>
              </a:srgbClr>
            </a:duotone>
          </a:blip>
          <a:stretch>
            <a:fillRect/>
          </a:stretch>
        </p:blipFill>
        <p:spPr>
          <a:xfrm>
            <a:off x="890480" y="2891133"/>
            <a:ext cx="2156392" cy="32472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10" descr="http://www.comunicacampeche.com.mx/Imagenes/dsfdgdftegtr.jpg"/>
          <p:cNvPicPr>
            <a:picLocks noChangeAspect="1" noChangeArrowheads="1"/>
          </p:cNvPicPr>
          <p:nvPr/>
        </p:nvPicPr>
        <p:blipFill>
          <a:blip r:embed="rId3">
            <a:duotone>
              <a:prstClr val="black"/>
              <a:srgbClr val="D9C3A5">
                <a:tint val="50000"/>
                <a:satMod val="180000"/>
              </a:srgbClr>
            </a:duotone>
          </a:blip>
          <a:srcRect/>
          <a:stretch>
            <a:fillRect/>
          </a:stretch>
        </p:blipFill>
        <p:spPr bwMode="auto">
          <a:xfrm>
            <a:off x="3321353" y="1242253"/>
            <a:ext cx="5432689" cy="52271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7" name="Grupo 6"/>
          <p:cNvGrpSpPr/>
          <p:nvPr/>
        </p:nvGrpSpPr>
        <p:grpSpPr>
          <a:xfrm>
            <a:off x="2232764" y="3293787"/>
            <a:ext cx="4740743" cy="1181209"/>
            <a:chOff x="608829" y="2766562"/>
            <a:chExt cx="2500129" cy="622935"/>
          </a:xfrm>
        </p:grpSpPr>
        <p:sp>
          <p:nvSpPr>
            <p:cNvPr id="8" name="Rectángulo redondeado 7"/>
            <p:cNvSpPr/>
            <p:nvPr/>
          </p:nvSpPr>
          <p:spPr>
            <a:xfrm>
              <a:off x="608829" y="2766562"/>
              <a:ext cx="2500129" cy="62293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9" name="Rectángulo redondeado 8"/>
            <p:cNvSpPr/>
            <p:nvPr/>
          </p:nvSpPr>
          <p:spPr>
            <a:xfrm>
              <a:off x="633209" y="2793263"/>
              <a:ext cx="1982231" cy="583846"/>
            </a:xfrm>
            <a:prstGeom prst="roundRect">
              <a:avLst/>
            </a:prstGeom>
            <a:solidFill>
              <a:srgbClr val="561F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3" name="CuadroTexto 2"/>
          <p:cNvSpPr txBox="1"/>
          <p:nvPr/>
        </p:nvSpPr>
        <p:spPr>
          <a:xfrm>
            <a:off x="2537460" y="3308957"/>
            <a:ext cx="3394710" cy="1200329"/>
          </a:xfrm>
          <a:prstGeom prst="rect">
            <a:avLst/>
          </a:prstGeom>
          <a:noFill/>
        </p:spPr>
        <p:txBody>
          <a:bodyPr wrap="square" rtlCol="0">
            <a:spAutoFit/>
          </a:bodyPr>
          <a:lstStyle/>
          <a:p>
            <a:pPr algn="ctr"/>
            <a:r>
              <a:rPr lang="es-MX" sz="3600" dirty="0" smtClean="0">
                <a:solidFill>
                  <a:schemeClr val="bg1"/>
                </a:solidFill>
              </a:rPr>
              <a:t>Exposición de Motivos</a:t>
            </a:r>
            <a:endParaRPr lang="es-MX" sz="3600" dirty="0">
              <a:solidFill>
                <a:schemeClr val="bg1"/>
              </a:solidFill>
            </a:endParaRPr>
          </a:p>
        </p:txBody>
      </p:sp>
    </p:spTree>
    <p:extLst>
      <p:ext uri="{BB962C8B-B14F-4D97-AF65-F5344CB8AC3E}">
        <p14:creationId xmlns:p14="http://schemas.microsoft.com/office/powerpoint/2010/main" val="1127474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319988" y="732691"/>
            <a:ext cx="5785854" cy="3139321"/>
          </a:xfrm>
          <a:prstGeom prst="rect">
            <a:avLst/>
          </a:prstGeom>
        </p:spPr>
        <p:txBody>
          <a:bodyPr wrap="square">
            <a:spAutoFit/>
          </a:bodyPr>
          <a:lstStyle/>
          <a:p>
            <a:r>
              <a:rPr lang="es-MX" b="1" dirty="0"/>
              <a:t>Breve referencia a la exposición de motivos </a:t>
            </a:r>
            <a:endParaRPr lang="es-MX" b="1" dirty="0" smtClean="0"/>
          </a:p>
          <a:p>
            <a:endParaRPr lang="es-ES_tradnl" dirty="0"/>
          </a:p>
          <a:p>
            <a:pPr algn="just"/>
            <a:r>
              <a:rPr lang="es-MX" i="1" dirty="0"/>
              <a:t>La motivación para la creación de la Ley General  en Materia de Delitos Electorales deviene de las reformas constitucionales de 2007, 2008 y </a:t>
            </a:r>
            <a:r>
              <a:rPr lang="es-MX" i="1" dirty="0" smtClean="0"/>
              <a:t>2009</a:t>
            </a:r>
            <a:r>
              <a:rPr lang="es-MX" dirty="0"/>
              <a:t>.</a:t>
            </a:r>
            <a:r>
              <a:rPr lang="es-MX" dirty="0" smtClean="0"/>
              <a:t> </a:t>
            </a:r>
          </a:p>
          <a:p>
            <a:pPr algn="just"/>
            <a:endParaRPr lang="es-ES_tradnl" dirty="0"/>
          </a:p>
          <a:p>
            <a:pPr algn="just"/>
            <a:r>
              <a:rPr lang="es-MX" dirty="0"/>
              <a:t>Se consideró por parte del legislador que la democracia no debemos ni podemos sustentarla en el poder del Estado en virtud de que podría considerarse que de esta manera se estaría coaccionando la voluntad popular cuya mayor expresión es el voto.</a:t>
            </a:r>
            <a:endParaRPr lang="es-ES_tradnl" dirty="0"/>
          </a:p>
        </p:txBody>
      </p:sp>
      <p:pic>
        <p:nvPicPr>
          <p:cNvPr id="6" name="Picture 2" descr="http://www.google.com.mx/url?source=imgres&amp;ct=img&amp;q=http://img.informador.com.mx/biblioteca/imagen/370x277/427/426817.jpg&amp;sa=X&amp;ei=vy5kTOKAD4mdcbaWoLsK&amp;ved=0CAQQ8wc4AQ&amp;usg=AFQjCNFzVR_El_4QqTBfbaNBOLZSUYEBKA"/>
          <p:cNvPicPr>
            <a:picLocks noChangeAspect="1" noChangeArrowheads="1"/>
          </p:cNvPicPr>
          <p:nvPr/>
        </p:nvPicPr>
        <p:blipFill>
          <a:blip r:embed="rId3">
            <a:duotone>
              <a:prstClr val="black"/>
              <a:srgbClr val="D9C3A5">
                <a:tint val="50000"/>
                <a:satMod val="180000"/>
              </a:srgbClr>
            </a:duotone>
          </a:blip>
          <a:srcRect b="20954"/>
          <a:stretch>
            <a:fillRect/>
          </a:stretch>
        </p:blipFill>
        <p:spPr bwMode="auto">
          <a:xfrm>
            <a:off x="3064040" y="4567776"/>
            <a:ext cx="3296809" cy="19514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34421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1980147" y="1130359"/>
            <a:ext cx="5752607" cy="4247317"/>
          </a:xfrm>
          <a:prstGeom prst="rect">
            <a:avLst/>
          </a:prstGeom>
        </p:spPr>
        <p:txBody>
          <a:bodyPr wrap="square">
            <a:spAutoFit/>
          </a:bodyPr>
          <a:lstStyle/>
          <a:p>
            <a:pPr algn="just"/>
            <a:r>
              <a:rPr lang="es-MX" dirty="0"/>
              <a:t>De ahí surgió la necesidad de contar con un instrumento jurídico exprofeso para la materia penal electoral, una legislación que salvaguarde la voluntad popular y la democracia, no podemos ni debemos ser ajenos a que las elecciones en México han sido en algún momento de la historia cuestionadas respecto a sus resultados y lo mejor es que se diera la creación del multicitado instrumento normativo</a:t>
            </a:r>
            <a:r>
              <a:rPr lang="es-MX" dirty="0" smtClean="0"/>
              <a:t>.</a:t>
            </a:r>
          </a:p>
          <a:p>
            <a:pPr algn="just"/>
            <a:endParaRPr lang="es-ES_tradnl" dirty="0"/>
          </a:p>
          <a:p>
            <a:pPr algn="just"/>
            <a:r>
              <a:rPr lang="es-MX" dirty="0"/>
              <a:t>Se ha considerado que en virtud de que los delitos electorales no afectan gravemente a la sociedad situación que no compartimos ya que la afectación al bien jurídico es directamente la democracia pilar fundamental del Estado Mexicano. </a:t>
            </a:r>
            <a:endParaRPr lang="es-MX" dirty="0" smtClean="0"/>
          </a:p>
          <a:p>
            <a:pPr algn="just"/>
            <a:endParaRPr lang="es-ES_tradnl" dirty="0"/>
          </a:p>
        </p:txBody>
      </p:sp>
    </p:spTree>
    <p:extLst>
      <p:ext uri="{BB962C8B-B14F-4D97-AF65-F5344CB8AC3E}">
        <p14:creationId xmlns:p14="http://schemas.microsoft.com/office/powerpoint/2010/main" val="1734421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7" descr="http://www.google.com.mx/url?source=imgres&amp;ct=img&amp;q=http://www.infocentro.gob.ve/fotos/foto3634.jpg&amp;sa=X&amp;ei=hnBhTNTFEobWtQPq-Ki_Bw&amp;ved=0CAQQ8wc4UA&amp;usg=AFQjCNFfT8c69vzy7TCxYIJeERtD5ku6qg"/>
          <p:cNvPicPr>
            <a:picLocks noChangeAspect="1" noChangeArrowheads="1"/>
          </p:cNvPicPr>
          <p:nvPr/>
        </p:nvPicPr>
        <p:blipFill>
          <a:blip r:embed="rId3">
            <a:grayscl/>
          </a:blip>
          <a:srcRect/>
          <a:stretch>
            <a:fillRect/>
          </a:stretch>
        </p:blipFill>
        <p:spPr bwMode="auto">
          <a:xfrm>
            <a:off x="2537460" y="1370548"/>
            <a:ext cx="6078734" cy="50416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7" name="Grupo 6"/>
          <p:cNvGrpSpPr/>
          <p:nvPr/>
        </p:nvGrpSpPr>
        <p:grpSpPr>
          <a:xfrm>
            <a:off x="2232764" y="3293787"/>
            <a:ext cx="4740743" cy="1181209"/>
            <a:chOff x="608829" y="2766562"/>
            <a:chExt cx="2500129" cy="622935"/>
          </a:xfrm>
        </p:grpSpPr>
        <p:sp>
          <p:nvSpPr>
            <p:cNvPr id="8" name="Rectángulo redondeado 7"/>
            <p:cNvSpPr/>
            <p:nvPr/>
          </p:nvSpPr>
          <p:spPr>
            <a:xfrm>
              <a:off x="608829" y="2766562"/>
              <a:ext cx="2500129" cy="62293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9" name="Rectángulo redondeado 8"/>
            <p:cNvSpPr/>
            <p:nvPr/>
          </p:nvSpPr>
          <p:spPr>
            <a:xfrm>
              <a:off x="633209" y="2793263"/>
              <a:ext cx="1982231" cy="583846"/>
            </a:xfrm>
            <a:prstGeom prst="roundRect">
              <a:avLst/>
            </a:prstGeom>
            <a:solidFill>
              <a:srgbClr val="561F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3" name="CuadroTexto 2"/>
          <p:cNvSpPr txBox="1"/>
          <p:nvPr/>
        </p:nvSpPr>
        <p:spPr>
          <a:xfrm>
            <a:off x="2537460" y="3532650"/>
            <a:ext cx="3394710" cy="646331"/>
          </a:xfrm>
          <a:prstGeom prst="rect">
            <a:avLst/>
          </a:prstGeom>
          <a:noFill/>
        </p:spPr>
        <p:txBody>
          <a:bodyPr wrap="square" rtlCol="0">
            <a:spAutoFit/>
          </a:bodyPr>
          <a:lstStyle/>
          <a:p>
            <a:pPr algn="ctr"/>
            <a:r>
              <a:rPr lang="es-MX" sz="3600" dirty="0" smtClean="0">
                <a:solidFill>
                  <a:schemeClr val="bg1"/>
                </a:solidFill>
              </a:rPr>
              <a:t>LGMDE</a:t>
            </a:r>
            <a:endParaRPr lang="es-MX" sz="3600" dirty="0">
              <a:solidFill>
                <a:schemeClr val="bg1"/>
              </a:solidFill>
            </a:endParaRPr>
          </a:p>
        </p:txBody>
      </p:sp>
    </p:spTree>
    <p:extLst>
      <p:ext uri="{BB962C8B-B14F-4D97-AF65-F5344CB8AC3E}">
        <p14:creationId xmlns:p14="http://schemas.microsoft.com/office/powerpoint/2010/main" val="2503881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3967</TotalTime>
  <Words>2204</Words>
  <Application>Microsoft Office PowerPoint</Application>
  <PresentationFormat>Presentación en pantalla (4:3)</PresentationFormat>
  <Paragraphs>180</Paragraphs>
  <Slides>46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Arial</vt:lpstr>
      <vt:lpstr>Bookman Old Style</vt:lpstr>
      <vt:lpstr>Calibri</vt:lpstr>
      <vt:lpstr>Soberana Texto</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pgt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Obed Orduño Reyes</dc:creator>
  <cp:lastModifiedBy>Osorio Moyeda Rodrigo</cp:lastModifiedBy>
  <cp:revision>147</cp:revision>
  <cp:lastPrinted>2017-08-02T14:49:39Z</cp:lastPrinted>
  <dcterms:created xsi:type="dcterms:W3CDTF">2017-06-15T17:27:40Z</dcterms:created>
  <dcterms:modified xsi:type="dcterms:W3CDTF">2017-09-07T15:44:27Z</dcterms:modified>
</cp:coreProperties>
</file>